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4"/>
  </p:notesMasterIdLst>
  <p:sldIdLst>
    <p:sldId id="256" r:id="rId2"/>
    <p:sldId id="307" r:id="rId3"/>
    <p:sldId id="333" r:id="rId4"/>
    <p:sldId id="311" r:id="rId5"/>
    <p:sldId id="314" r:id="rId6"/>
    <p:sldId id="327" r:id="rId7"/>
    <p:sldId id="324" r:id="rId8"/>
    <p:sldId id="328" r:id="rId9"/>
    <p:sldId id="329" r:id="rId10"/>
    <p:sldId id="335" r:id="rId11"/>
    <p:sldId id="334" r:id="rId12"/>
    <p:sldId id="33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sistant assistant" initials="aa" lastIdx="1" clrIdx="0">
    <p:extLst>
      <p:ext uri="{19B8F6BF-5375-455C-9EA6-DF929625EA0E}">
        <p15:presenceInfo xmlns:p15="http://schemas.microsoft.com/office/powerpoint/2012/main" xmlns="" userId="S-1-5-21-1448040551-3079006090-2869845636-11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5" autoAdjust="0"/>
    <p:restoredTop sz="86201" autoAdjust="0"/>
  </p:normalViewPr>
  <p:slideViewPr>
    <p:cSldViewPr snapToGrid="0">
      <p:cViewPr varScale="1">
        <p:scale>
          <a:sx n="62" d="100"/>
          <a:sy n="62" d="100"/>
        </p:scale>
        <p:origin x="-102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C52D74-41DE-421F-BC9F-6334243EB382}" type="doc">
      <dgm:prSet loTypeId="urn:microsoft.com/office/officeart/2005/8/layout/vList5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fr-FR"/>
        </a:p>
      </dgm:t>
    </dgm:pt>
    <dgm:pt modelId="{8ECBF49E-3089-4DFA-BB7C-01425BDB17F7}">
      <dgm:prSet phldrT="[Texte]" custT="1"/>
      <dgm:spPr/>
      <dgm:t>
        <a:bodyPr/>
        <a:lstStyle/>
        <a:p>
          <a:pPr algn="l"/>
          <a:r>
            <a:rPr lang="en-GB" sz="3600" b="0"/>
            <a:t>Partie 3 : Exigences et bénéfices</a:t>
          </a:r>
          <a:endParaRPr lang="fr-FR" sz="3600" b="0"/>
        </a:p>
      </dgm:t>
    </dgm:pt>
    <dgm:pt modelId="{DF8EF797-FB7A-49C0-AEDD-8B680DB0FF34}" type="parTrans" cxnId="{597F25DE-BA52-41CB-854D-ECBD611AFD52}">
      <dgm:prSet/>
      <dgm:spPr/>
      <dgm:t>
        <a:bodyPr/>
        <a:lstStyle/>
        <a:p>
          <a:endParaRPr lang="fr-FR" sz="1800"/>
        </a:p>
      </dgm:t>
    </dgm:pt>
    <dgm:pt modelId="{55FCADF9-9F3F-42A3-B375-291E18DCFF22}" type="sibTrans" cxnId="{597F25DE-BA52-41CB-854D-ECBD611AFD52}">
      <dgm:prSet/>
      <dgm:spPr/>
      <dgm:t>
        <a:bodyPr/>
        <a:lstStyle/>
        <a:p>
          <a:endParaRPr lang="fr-FR" sz="1800"/>
        </a:p>
      </dgm:t>
    </dgm:pt>
    <dgm:pt modelId="{1BB78CC9-5AF7-4269-B451-34A0DE77858C}" type="pres">
      <dgm:prSet presAssocID="{15C52D74-41DE-421F-BC9F-6334243EB38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AF39CD3-E6F9-4A30-BE21-128CB250E83A}" type="pres">
      <dgm:prSet presAssocID="{8ECBF49E-3089-4DFA-BB7C-01425BDB17F7}" presName="linNode" presStyleCnt="0"/>
      <dgm:spPr/>
      <dgm:t>
        <a:bodyPr/>
        <a:lstStyle/>
        <a:p>
          <a:endParaRPr lang="fr-FR"/>
        </a:p>
      </dgm:t>
    </dgm:pt>
    <dgm:pt modelId="{F4EA90A1-DA83-490E-8161-142A3E848B70}" type="pres">
      <dgm:prSet presAssocID="{8ECBF49E-3089-4DFA-BB7C-01425BDB17F7}" presName="parentText" presStyleLbl="node1" presStyleIdx="0" presStyleCnt="1" custScaleX="178629" custScaleY="41312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83E1C68-2D71-4DDB-8DCC-F71A981E6E53}" type="presOf" srcId="{8ECBF49E-3089-4DFA-BB7C-01425BDB17F7}" destId="{F4EA90A1-DA83-490E-8161-142A3E848B70}" srcOrd="0" destOrd="0" presId="urn:microsoft.com/office/officeart/2005/8/layout/vList5"/>
    <dgm:cxn modelId="{E8A35208-D6E5-4A05-A8BD-2C47A31D28FF}" type="presOf" srcId="{15C52D74-41DE-421F-BC9F-6334243EB382}" destId="{1BB78CC9-5AF7-4269-B451-34A0DE77858C}" srcOrd="0" destOrd="0" presId="urn:microsoft.com/office/officeart/2005/8/layout/vList5"/>
    <dgm:cxn modelId="{597F25DE-BA52-41CB-854D-ECBD611AFD52}" srcId="{15C52D74-41DE-421F-BC9F-6334243EB382}" destId="{8ECBF49E-3089-4DFA-BB7C-01425BDB17F7}" srcOrd="0" destOrd="0" parTransId="{DF8EF797-FB7A-49C0-AEDD-8B680DB0FF34}" sibTransId="{55FCADF9-9F3F-42A3-B375-291E18DCFF22}"/>
    <dgm:cxn modelId="{79B758C3-82DB-4E5F-A346-5888AF9E5281}" type="presParOf" srcId="{1BB78CC9-5AF7-4269-B451-34A0DE77858C}" destId="{3AF39CD3-E6F9-4A30-BE21-128CB250E83A}" srcOrd="0" destOrd="0" presId="urn:microsoft.com/office/officeart/2005/8/layout/vList5"/>
    <dgm:cxn modelId="{C0EDBDF6-FBAE-478F-A328-B59212FCD13D}" type="presParOf" srcId="{3AF39CD3-E6F9-4A30-BE21-128CB250E83A}" destId="{F4EA90A1-DA83-490E-8161-142A3E848B7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EE315F-15D3-4322-A519-47A0706EEF22}" type="doc">
      <dgm:prSet loTypeId="urn:microsoft.com/office/officeart/2005/8/layout/matrix1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3A727B6E-6DC2-4597-AE6A-25E92134CF12}">
      <dgm:prSet phldrT="[Texte]"/>
      <dgm:spPr/>
      <dgm:t>
        <a:bodyPr/>
        <a:lstStyle/>
        <a:p>
          <a:r>
            <a:rPr lang="fr-FR" dirty="0" smtClean="0"/>
            <a:t>Bénéfices</a:t>
          </a:r>
          <a:endParaRPr lang="fr-FR" dirty="0"/>
        </a:p>
      </dgm:t>
    </dgm:pt>
    <dgm:pt modelId="{EB671EF9-BB9F-44FC-93DA-2C7CF36CA276}" type="parTrans" cxnId="{3C5763EA-52A9-4CC0-8B0B-5324EC74E43F}">
      <dgm:prSet/>
      <dgm:spPr/>
      <dgm:t>
        <a:bodyPr/>
        <a:lstStyle/>
        <a:p>
          <a:endParaRPr lang="fr-FR"/>
        </a:p>
      </dgm:t>
    </dgm:pt>
    <dgm:pt modelId="{1F7E24A8-AAB7-4C79-9D2F-E90E3E602FFA}" type="sibTrans" cxnId="{3C5763EA-52A9-4CC0-8B0B-5324EC74E43F}">
      <dgm:prSet/>
      <dgm:spPr/>
      <dgm:t>
        <a:bodyPr/>
        <a:lstStyle/>
        <a:p>
          <a:endParaRPr lang="fr-FR"/>
        </a:p>
      </dgm:t>
    </dgm:pt>
    <dgm:pt modelId="{16CB1AAE-255D-4FB8-8D14-FD17C1798719}">
      <dgm:prSet phldrT="[Texte]"/>
      <dgm:spPr/>
      <dgm:t>
        <a:bodyPr/>
        <a:lstStyle/>
        <a:p>
          <a:r>
            <a:rPr lang="fr-FR" dirty="0" smtClean="0"/>
            <a:t>Propriétaire forestier</a:t>
          </a:r>
          <a:endParaRPr lang="fr-FR" dirty="0"/>
        </a:p>
      </dgm:t>
    </dgm:pt>
    <dgm:pt modelId="{6DB14ADA-2E51-4AF6-BEBE-7CA78FB1E332}" type="parTrans" cxnId="{C9621237-601E-4F21-89C0-4318444A1E02}">
      <dgm:prSet/>
      <dgm:spPr/>
      <dgm:t>
        <a:bodyPr/>
        <a:lstStyle/>
        <a:p>
          <a:endParaRPr lang="fr-FR"/>
        </a:p>
      </dgm:t>
    </dgm:pt>
    <dgm:pt modelId="{333A5EB1-CC8F-40E6-8DB2-7F10D107D04E}" type="sibTrans" cxnId="{C9621237-601E-4F21-89C0-4318444A1E02}">
      <dgm:prSet/>
      <dgm:spPr/>
      <dgm:t>
        <a:bodyPr/>
        <a:lstStyle/>
        <a:p>
          <a:endParaRPr lang="fr-FR"/>
        </a:p>
      </dgm:t>
    </dgm:pt>
    <dgm:pt modelId="{830C68F4-5ECD-428D-9CDB-4C3560EFD415}">
      <dgm:prSet phldrT="[Texte]"/>
      <dgm:spPr/>
      <dgm:t>
        <a:bodyPr/>
        <a:lstStyle/>
        <a:p>
          <a:r>
            <a:rPr lang="fr-FR" dirty="0" smtClean="0"/>
            <a:t>Gestionnaire forestier</a:t>
          </a:r>
          <a:endParaRPr lang="fr-FR" dirty="0"/>
        </a:p>
      </dgm:t>
    </dgm:pt>
    <dgm:pt modelId="{3F259BB6-A278-4C46-877D-D0F459311450}" type="parTrans" cxnId="{F837A24A-D013-44E8-BDBE-EE041EB51FEB}">
      <dgm:prSet/>
      <dgm:spPr/>
      <dgm:t>
        <a:bodyPr/>
        <a:lstStyle/>
        <a:p>
          <a:endParaRPr lang="fr-FR"/>
        </a:p>
      </dgm:t>
    </dgm:pt>
    <dgm:pt modelId="{EF328AD6-3E13-4732-A90C-DD4D091597E2}" type="sibTrans" cxnId="{F837A24A-D013-44E8-BDBE-EE041EB51FEB}">
      <dgm:prSet/>
      <dgm:spPr/>
      <dgm:t>
        <a:bodyPr/>
        <a:lstStyle/>
        <a:p>
          <a:endParaRPr lang="fr-FR"/>
        </a:p>
      </dgm:t>
    </dgm:pt>
    <dgm:pt modelId="{A5249CCC-73A3-4B19-8CFA-D008EEC81231}">
      <dgm:prSet phldrT="[Texte]"/>
      <dgm:spPr/>
      <dgm:t>
        <a:bodyPr/>
        <a:lstStyle/>
        <a:p>
          <a:r>
            <a:rPr lang="fr-FR" dirty="0" smtClean="0"/>
            <a:t>Entreprise d’exploitation forestière</a:t>
          </a:r>
          <a:endParaRPr lang="fr-FR" dirty="0"/>
        </a:p>
      </dgm:t>
    </dgm:pt>
    <dgm:pt modelId="{BBA3B239-9A30-408D-8E91-EC70D3F0A440}" type="parTrans" cxnId="{D285BEDC-BEE6-4D20-B7AD-496CDE1984EF}">
      <dgm:prSet/>
      <dgm:spPr/>
      <dgm:t>
        <a:bodyPr/>
        <a:lstStyle/>
        <a:p>
          <a:endParaRPr lang="fr-FR"/>
        </a:p>
      </dgm:t>
    </dgm:pt>
    <dgm:pt modelId="{49A82791-CE8F-4A79-83AB-44EE510110E9}" type="sibTrans" cxnId="{D285BEDC-BEE6-4D20-B7AD-496CDE1984EF}">
      <dgm:prSet/>
      <dgm:spPr/>
      <dgm:t>
        <a:bodyPr/>
        <a:lstStyle/>
        <a:p>
          <a:endParaRPr lang="fr-FR"/>
        </a:p>
      </dgm:t>
    </dgm:pt>
    <dgm:pt modelId="{1B60834F-CD05-4335-8567-38EDEE19396D}">
      <dgm:prSet phldrT="[Texte]"/>
      <dgm:spPr/>
      <dgm:t>
        <a:bodyPr/>
        <a:lstStyle/>
        <a:p>
          <a:r>
            <a:rPr lang="fr-FR" dirty="0" smtClean="0"/>
            <a:t>Industriel du bois</a:t>
          </a:r>
          <a:endParaRPr lang="fr-FR" dirty="0"/>
        </a:p>
      </dgm:t>
    </dgm:pt>
    <dgm:pt modelId="{206E5FF8-6410-44A5-9BA2-97D03F7EC34B}" type="parTrans" cxnId="{541A15A6-7EFE-4DD7-A8D2-DBB302AF0B7B}">
      <dgm:prSet/>
      <dgm:spPr/>
      <dgm:t>
        <a:bodyPr/>
        <a:lstStyle/>
        <a:p>
          <a:endParaRPr lang="fr-FR"/>
        </a:p>
      </dgm:t>
    </dgm:pt>
    <dgm:pt modelId="{921EE0B8-5DE6-414E-A445-D16F88EF6909}" type="sibTrans" cxnId="{541A15A6-7EFE-4DD7-A8D2-DBB302AF0B7B}">
      <dgm:prSet/>
      <dgm:spPr/>
      <dgm:t>
        <a:bodyPr/>
        <a:lstStyle/>
        <a:p>
          <a:endParaRPr lang="fr-FR"/>
        </a:p>
      </dgm:t>
    </dgm:pt>
    <dgm:pt modelId="{C82253E7-B248-4FCE-A623-098D74E5A252}" type="pres">
      <dgm:prSet presAssocID="{FFEE315F-15D3-4322-A519-47A0706EEF2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9526D7E-3880-47E5-8951-7FA75AFF268D}" type="pres">
      <dgm:prSet presAssocID="{FFEE315F-15D3-4322-A519-47A0706EEF22}" presName="matrix" presStyleCnt="0"/>
      <dgm:spPr/>
    </dgm:pt>
    <dgm:pt modelId="{93C3EEB3-0CB0-4332-AE0D-0EDF493F65EA}" type="pres">
      <dgm:prSet presAssocID="{FFEE315F-15D3-4322-A519-47A0706EEF22}" presName="tile1" presStyleLbl="node1" presStyleIdx="0" presStyleCnt="4"/>
      <dgm:spPr/>
      <dgm:t>
        <a:bodyPr/>
        <a:lstStyle/>
        <a:p>
          <a:endParaRPr lang="fr-FR"/>
        </a:p>
      </dgm:t>
    </dgm:pt>
    <dgm:pt modelId="{C6937771-47A8-433D-A3DC-0ABDF5576A18}" type="pres">
      <dgm:prSet presAssocID="{FFEE315F-15D3-4322-A519-47A0706EEF2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C9E271E-E2CD-4DB4-8AD8-E7E091B2E658}" type="pres">
      <dgm:prSet presAssocID="{FFEE315F-15D3-4322-A519-47A0706EEF22}" presName="tile2" presStyleLbl="node1" presStyleIdx="1" presStyleCnt="4"/>
      <dgm:spPr/>
      <dgm:t>
        <a:bodyPr/>
        <a:lstStyle/>
        <a:p>
          <a:endParaRPr lang="fr-FR"/>
        </a:p>
      </dgm:t>
    </dgm:pt>
    <dgm:pt modelId="{63E17437-8784-4AE0-9121-C7B2245FE7F1}" type="pres">
      <dgm:prSet presAssocID="{FFEE315F-15D3-4322-A519-47A0706EEF2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B571699-CB3F-41CB-84B5-0A633B1959EB}" type="pres">
      <dgm:prSet presAssocID="{FFEE315F-15D3-4322-A519-47A0706EEF22}" presName="tile3" presStyleLbl="node1" presStyleIdx="2" presStyleCnt="4"/>
      <dgm:spPr/>
      <dgm:t>
        <a:bodyPr/>
        <a:lstStyle/>
        <a:p>
          <a:endParaRPr lang="fr-FR"/>
        </a:p>
      </dgm:t>
    </dgm:pt>
    <dgm:pt modelId="{FD17FDB3-A6A6-4595-90DC-15EC4ED56C83}" type="pres">
      <dgm:prSet presAssocID="{FFEE315F-15D3-4322-A519-47A0706EEF2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F8FB95D-A8EC-4988-8C22-791BFB240CC3}" type="pres">
      <dgm:prSet presAssocID="{FFEE315F-15D3-4322-A519-47A0706EEF22}" presName="tile4" presStyleLbl="node1" presStyleIdx="3" presStyleCnt="4"/>
      <dgm:spPr/>
      <dgm:t>
        <a:bodyPr/>
        <a:lstStyle/>
        <a:p>
          <a:endParaRPr lang="fr-FR"/>
        </a:p>
      </dgm:t>
    </dgm:pt>
    <dgm:pt modelId="{25572493-37EE-4D34-984D-F4CB4E40B7FA}" type="pres">
      <dgm:prSet presAssocID="{FFEE315F-15D3-4322-A519-47A0706EEF2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DEB8DA5-6CAD-4BE7-97C3-6CB892C87E54}" type="pres">
      <dgm:prSet presAssocID="{FFEE315F-15D3-4322-A519-47A0706EEF22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fr-FR"/>
        </a:p>
      </dgm:t>
    </dgm:pt>
  </dgm:ptLst>
  <dgm:cxnLst>
    <dgm:cxn modelId="{D285BEDC-BEE6-4D20-B7AD-496CDE1984EF}" srcId="{3A727B6E-6DC2-4597-AE6A-25E92134CF12}" destId="{A5249CCC-73A3-4B19-8CFA-D008EEC81231}" srcOrd="2" destOrd="0" parTransId="{BBA3B239-9A30-408D-8E91-EC70D3F0A440}" sibTransId="{49A82791-CE8F-4A79-83AB-44EE510110E9}"/>
    <dgm:cxn modelId="{E470F2C9-799C-48A8-A338-EF39F6918EC4}" type="presOf" srcId="{FFEE315F-15D3-4322-A519-47A0706EEF22}" destId="{C82253E7-B248-4FCE-A623-098D74E5A252}" srcOrd="0" destOrd="0" presId="urn:microsoft.com/office/officeart/2005/8/layout/matrix1"/>
    <dgm:cxn modelId="{E24EA1DD-77C2-4808-B839-146EC9BB767D}" type="presOf" srcId="{3A727B6E-6DC2-4597-AE6A-25E92134CF12}" destId="{ADEB8DA5-6CAD-4BE7-97C3-6CB892C87E54}" srcOrd="0" destOrd="0" presId="urn:microsoft.com/office/officeart/2005/8/layout/matrix1"/>
    <dgm:cxn modelId="{E63F1688-6968-41FC-9859-0267227506C7}" type="presOf" srcId="{830C68F4-5ECD-428D-9CDB-4C3560EFD415}" destId="{9C9E271E-E2CD-4DB4-8AD8-E7E091B2E658}" srcOrd="0" destOrd="0" presId="urn:microsoft.com/office/officeart/2005/8/layout/matrix1"/>
    <dgm:cxn modelId="{126B410C-FED6-4461-AE81-8475DDE56354}" type="presOf" srcId="{1B60834F-CD05-4335-8567-38EDEE19396D}" destId="{25572493-37EE-4D34-984D-F4CB4E40B7FA}" srcOrd="1" destOrd="0" presId="urn:microsoft.com/office/officeart/2005/8/layout/matrix1"/>
    <dgm:cxn modelId="{C9621237-601E-4F21-89C0-4318444A1E02}" srcId="{3A727B6E-6DC2-4597-AE6A-25E92134CF12}" destId="{16CB1AAE-255D-4FB8-8D14-FD17C1798719}" srcOrd="0" destOrd="0" parTransId="{6DB14ADA-2E51-4AF6-BEBE-7CA78FB1E332}" sibTransId="{333A5EB1-CC8F-40E6-8DB2-7F10D107D04E}"/>
    <dgm:cxn modelId="{F837A24A-D013-44E8-BDBE-EE041EB51FEB}" srcId="{3A727B6E-6DC2-4597-AE6A-25E92134CF12}" destId="{830C68F4-5ECD-428D-9CDB-4C3560EFD415}" srcOrd="1" destOrd="0" parTransId="{3F259BB6-A278-4C46-877D-D0F459311450}" sibTransId="{EF328AD6-3E13-4732-A90C-DD4D091597E2}"/>
    <dgm:cxn modelId="{541A15A6-7EFE-4DD7-A8D2-DBB302AF0B7B}" srcId="{3A727B6E-6DC2-4597-AE6A-25E92134CF12}" destId="{1B60834F-CD05-4335-8567-38EDEE19396D}" srcOrd="3" destOrd="0" parTransId="{206E5FF8-6410-44A5-9BA2-97D03F7EC34B}" sibTransId="{921EE0B8-5DE6-414E-A445-D16F88EF6909}"/>
    <dgm:cxn modelId="{4198577E-2548-4936-B7D3-B812870479BF}" type="presOf" srcId="{16CB1AAE-255D-4FB8-8D14-FD17C1798719}" destId="{C6937771-47A8-433D-A3DC-0ABDF5576A18}" srcOrd="1" destOrd="0" presId="urn:microsoft.com/office/officeart/2005/8/layout/matrix1"/>
    <dgm:cxn modelId="{CE6007AA-6B5F-473A-B5AF-4CD690941383}" type="presOf" srcId="{1B60834F-CD05-4335-8567-38EDEE19396D}" destId="{8F8FB95D-A8EC-4988-8C22-791BFB240CC3}" srcOrd="0" destOrd="0" presId="urn:microsoft.com/office/officeart/2005/8/layout/matrix1"/>
    <dgm:cxn modelId="{3C5763EA-52A9-4CC0-8B0B-5324EC74E43F}" srcId="{FFEE315F-15D3-4322-A519-47A0706EEF22}" destId="{3A727B6E-6DC2-4597-AE6A-25E92134CF12}" srcOrd="0" destOrd="0" parTransId="{EB671EF9-BB9F-44FC-93DA-2C7CF36CA276}" sibTransId="{1F7E24A8-AAB7-4C79-9D2F-E90E3E602FFA}"/>
    <dgm:cxn modelId="{2C2656A0-6DBA-4F54-AA84-5DC4552B9DE9}" type="presOf" srcId="{16CB1AAE-255D-4FB8-8D14-FD17C1798719}" destId="{93C3EEB3-0CB0-4332-AE0D-0EDF493F65EA}" srcOrd="0" destOrd="0" presId="urn:microsoft.com/office/officeart/2005/8/layout/matrix1"/>
    <dgm:cxn modelId="{A09DB0E2-8A14-46C2-B1D3-674F91674DDF}" type="presOf" srcId="{830C68F4-5ECD-428D-9CDB-4C3560EFD415}" destId="{63E17437-8784-4AE0-9121-C7B2245FE7F1}" srcOrd="1" destOrd="0" presId="urn:microsoft.com/office/officeart/2005/8/layout/matrix1"/>
    <dgm:cxn modelId="{F802B672-B726-4CEF-ADF3-C092B82B87B6}" type="presOf" srcId="{A5249CCC-73A3-4B19-8CFA-D008EEC81231}" destId="{FB571699-CB3F-41CB-84B5-0A633B1959EB}" srcOrd="0" destOrd="0" presId="urn:microsoft.com/office/officeart/2005/8/layout/matrix1"/>
    <dgm:cxn modelId="{E0B2BBC4-EA28-42A9-9076-F00B8B07A5C3}" type="presOf" srcId="{A5249CCC-73A3-4B19-8CFA-D008EEC81231}" destId="{FD17FDB3-A6A6-4595-90DC-15EC4ED56C83}" srcOrd="1" destOrd="0" presId="urn:microsoft.com/office/officeart/2005/8/layout/matrix1"/>
    <dgm:cxn modelId="{11D52CB0-5DD8-4F07-ACA2-53198D216835}" type="presParOf" srcId="{C82253E7-B248-4FCE-A623-098D74E5A252}" destId="{19526D7E-3880-47E5-8951-7FA75AFF268D}" srcOrd="0" destOrd="0" presId="urn:microsoft.com/office/officeart/2005/8/layout/matrix1"/>
    <dgm:cxn modelId="{2B1E9DA9-8C50-4406-B4B7-9987C61DE41A}" type="presParOf" srcId="{19526D7E-3880-47E5-8951-7FA75AFF268D}" destId="{93C3EEB3-0CB0-4332-AE0D-0EDF493F65EA}" srcOrd="0" destOrd="0" presId="urn:microsoft.com/office/officeart/2005/8/layout/matrix1"/>
    <dgm:cxn modelId="{3CCA13A6-CF74-4EEC-8FA6-4B3B60EFB238}" type="presParOf" srcId="{19526D7E-3880-47E5-8951-7FA75AFF268D}" destId="{C6937771-47A8-433D-A3DC-0ABDF5576A18}" srcOrd="1" destOrd="0" presId="urn:microsoft.com/office/officeart/2005/8/layout/matrix1"/>
    <dgm:cxn modelId="{F665CF02-FB76-40EF-BEE7-6791C0EB0B9D}" type="presParOf" srcId="{19526D7E-3880-47E5-8951-7FA75AFF268D}" destId="{9C9E271E-E2CD-4DB4-8AD8-E7E091B2E658}" srcOrd="2" destOrd="0" presId="urn:microsoft.com/office/officeart/2005/8/layout/matrix1"/>
    <dgm:cxn modelId="{7790DB92-458B-44BE-9437-27F1F7E87E84}" type="presParOf" srcId="{19526D7E-3880-47E5-8951-7FA75AFF268D}" destId="{63E17437-8784-4AE0-9121-C7B2245FE7F1}" srcOrd="3" destOrd="0" presId="urn:microsoft.com/office/officeart/2005/8/layout/matrix1"/>
    <dgm:cxn modelId="{18B489D6-C841-487E-B871-70DBBB694375}" type="presParOf" srcId="{19526D7E-3880-47E5-8951-7FA75AFF268D}" destId="{FB571699-CB3F-41CB-84B5-0A633B1959EB}" srcOrd="4" destOrd="0" presId="urn:microsoft.com/office/officeart/2005/8/layout/matrix1"/>
    <dgm:cxn modelId="{B02ECE01-AAF6-4E74-8757-33FCD4219EC3}" type="presParOf" srcId="{19526D7E-3880-47E5-8951-7FA75AFF268D}" destId="{FD17FDB3-A6A6-4595-90DC-15EC4ED56C83}" srcOrd="5" destOrd="0" presId="urn:microsoft.com/office/officeart/2005/8/layout/matrix1"/>
    <dgm:cxn modelId="{D2D82E29-B7F9-4D8E-9601-EFA80277E74D}" type="presParOf" srcId="{19526D7E-3880-47E5-8951-7FA75AFF268D}" destId="{8F8FB95D-A8EC-4988-8C22-791BFB240CC3}" srcOrd="6" destOrd="0" presId="urn:microsoft.com/office/officeart/2005/8/layout/matrix1"/>
    <dgm:cxn modelId="{FD896326-170B-47C2-A2BF-8ADBB5F3B076}" type="presParOf" srcId="{19526D7E-3880-47E5-8951-7FA75AFF268D}" destId="{25572493-37EE-4D34-984D-F4CB4E40B7FA}" srcOrd="7" destOrd="0" presId="urn:microsoft.com/office/officeart/2005/8/layout/matrix1"/>
    <dgm:cxn modelId="{EA474AD7-4D92-460B-802F-25DADDF755F6}" type="presParOf" srcId="{C82253E7-B248-4FCE-A623-098D74E5A252}" destId="{ADEB8DA5-6CAD-4BE7-97C3-6CB892C87E54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EA90A1-DA83-490E-8161-142A3E848B70}">
      <dsp:nvSpPr>
        <dsp:cNvPr id="0" name=""/>
        <dsp:cNvSpPr/>
      </dsp:nvSpPr>
      <dsp:spPr>
        <a:xfrm>
          <a:off x="1706875" y="1478284"/>
          <a:ext cx="6150302" cy="208120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b="0" kern="1200"/>
            <a:t>Partie 3 : Exigences et bénéfices</a:t>
          </a:r>
          <a:endParaRPr lang="fr-FR" sz="3600" b="0" kern="1200"/>
        </a:p>
      </dsp:txBody>
      <dsp:txXfrm>
        <a:off x="1706875" y="1478284"/>
        <a:ext cx="6150302" cy="20812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C3EEB3-0CB0-4332-AE0D-0EDF493F65EA}">
      <dsp:nvSpPr>
        <dsp:cNvPr id="0" name=""/>
        <dsp:cNvSpPr/>
      </dsp:nvSpPr>
      <dsp:spPr>
        <a:xfrm rot="16200000">
          <a:off x="407246" y="-407246"/>
          <a:ext cx="2139526" cy="2954020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kern="1200" dirty="0" smtClean="0"/>
            <a:t>Propriétaire forestier</a:t>
          </a:r>
          <a:endParaRPr lang="fr-FR" sz="2600" kern="1200" dirty="0"/>
        </a:p>
      </dsp:txBody>
      <dsp:txXfrm rot="16200000">
        <a:off x="674687" y="-674687"/>
        <a:ext cx="1604644" cy="2954020"/>
      </dsp:txXfrm>
    </dsp:sp>
    <dsp:sp modelId="{9C9E271E-E2CD-4DB4-8AD8-E7E091B2E658}">
      <dsp:nvSpPr>
        <dsp:cNvPr id="0" name=""/>
        <dsp:cNvSpPr/>
      </dsp:nvSpPr>
      <dsp:spPr>
        <a:xfrm>
          <a:off x="2954020" y="0"/>
          <a:ext cx="2954020" cy="2139526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kern="1200" dirty="0" smtClean="0"/>
            <a:t>Gestionnaire forestier</a:t>
          </a:r>
          <a:endParaRPr lang="fr-FR" sz="2600" kern="1200" dirty="0"/>
        </a:p>
      </dsp:txBody>
      <dsp:txXfrm>
        <a:off x="2954020" y="0"/>
        <a:ext cx="2954020" cy="1604644"/>
      </dsp:txXfrm>
    </dsp:sp>
    <dsp:sp modelId="{FB571699-CB3F-41CB-84B5-0A633B1959EB}">
      <dsp:nvSpPr>
        <dsp:cNvPr id="0" name=""/>
        <dsp:cNvSpPr/>
      </dsp:nvSpPr>
      <dsp:spPr>
        <a:xfrm rot="10800000">
          <a:off x="0" y="2139526"/>
          <a:ext cx="2954020" cy="2139526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kern="1200" dirty="0" smtClean="0"/>
            <a:t>Entreprise d’exploitation forestière</a:t>
          </a:r>
          <a:endParaRPr lang="fr-FR" sz="2600" kern="1200" dirty="0"/>
        </a:p>
      </dsp:txBody>
      <dsp:txXfrm rot="10800000">
        <a:off x="0" y="2674408"/>
        <a:ext cx="2954020" cy="1604644"/>
      </dsp:txXfrm>
    </dsp:sp>
    <dsp:sp modelId="{8F8FB95D-A8EC-4988-8C22-791BFB240CC3}">
      <dsp:nvSpPr>
        <dsp:cNvPr id="0" name=""/>
        <dsp:cNvSpPr/>
      </dsp:nvSpPr>
      <dsp:spPr>
        <a:xfrm rot="5400000">
          <a:off x="3361266" y="1732279"/>
          <a:ext cx="2139526" cy="2954020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kern="1200" dirty="0" smtClean="0"/>
            <a:t>Industriel du bois</a:t>
          </a:r>
          <a:endParaRPr lang="fr-FR" sz="2600" kern="1200" dirty="0"/>
        </a:p>
      </dsp:txBody>
      <dsp:txXfrm rot="5400000">
        <a:off x="3628707" y="1999720"/>
        <a:ext cx="1604644" cy="2954020"/>
      </dsp:txXfrm>
    </dsp:sp>
    <dsp:sp modelId="{ADEB8DA5-6CAD-4BE7-97C3-6CB892C87E54}">
      <dsp:nvSpPr>
        <dsp:cNvPr id="0" name=""/>
        <dsp:cNvSpPr/>
      </dsp:nvSpPr>
      <dsp:spPr>
        <a:xfrm>
          <a:off x="2067814" y="1604644"/>
          <a:ext cx="1772412" cy="1069763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kern="1200" dirty="0" smtClean="0"/>
            <a:t>Bénéfices</a:t>
          </a:r>
          <a:endParaRPr lang="fr-FR" sz="2600" kern="1200" dirty="0"/>
        </a:p>
      </dsp:txBody>
      <dsp:txXfrm>
        <a:off x="2067814" y="1604644"/>
        <a:ext cx="1772412" cy="10697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E78B5-B6E2-4297-9F57-8F472E9CBD5E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D7562-0281-485C-A41F-77EA25904D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u="sng" dirty="0" smtClean="0"/>
              <a:t>(Voice over)</a:t>
            </a:r>
            <a:r>
              <a:rPr lang="fr-FR" b="1" u="sng" baseline="0" dirty="0" smtClean="0"/>
              <a:t> </a:t>
            </a:r>
            <a:r>
              <a:rPr lang="fr-FR" i="1" dirty="0" smtClean="0"/>
              <a:t>Nous</a:t>
            </a:r>
            <a:r>
              <a:rPr lang="fr-FR" i="1" baseline="0" dirty="0" smtClean="0"/>
              <a:t> allons sur ce module utiliser l’outil en ligne </a:t>
            </a:r>
            <a:r>
              <a:rPr lang="fr-FR" i="1" baseline="0" dirty="0" err="1" smtClean="0"/>
              <a:t>Padlet</a:t>
            </a:r>
            <a:r>
              <a:rPr lang="fr-FR" i="1" baseline="0" dirty="0" smtClean="0"/>
              <a:t> pour reprendre les critères des standard de gestion forestière pour FSC et PEFC. Les standard de chaine de contrôle sont un peu trop complexes pour être abordés ici. </a:t>
            </a: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xmlns="" id="{1C5F56F5-D430-42A9-A48E-289210A2EC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xmlns="" id="{1D04B1EF-7CA2-4825-ACFB-8129C4BB6E1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32319" y="157195"/>
            <a:ext cx="2334073" cy="66581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xmlns="" id="{6D8682D6-5A69-4EC3-8D33-DD5313329A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89581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6112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317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089236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420212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92305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39610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47030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21271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02108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4084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28744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509317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936431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941948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23042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C7A2E893-7082-48D6-850C-2CB323C5001D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xmlns="" id="{7DB17D49-7254-4FD1-AC37-48E847EA9494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32319" y="157195"/>
            <a:ext cx="2334073" cy="66581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xmlns="" id="{74A0CC67-8A6A-499B-80A4-8AF394A5B40C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16" y="92209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150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Projets%20europ&#233;ens\BLEFT\IO1%20SFM%20and%20Certification\Part%203\%23fierdetrePEFC%20Christophe%20Fresnais,%20MECABOIS%20&#8211;%20JOUECABOIS.mp4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jpe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notesSlide" Target="../notesSlides/notesSlide1.xml"/><Relationship Id="rId7" Type="http://schemas.openxmlformats.org/officeDocument/2006/relationships/hyperlink" Target="Standard-PEFC_FR_&#224;_compl&#233;ter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9" Type="http://schemas.openxmlformats.org/officeDocument/2006/relationships/package" Target="../embeddings/Document_Microsoft_Office_Word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adlet.com/erwan_lenezet/mbbz82ra8s9r" TargetMode="Externa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Projets%20europ&#233;ens\BLEFT\IO1%20SFM%20and%20Certification\Part%203\%23fierdetrePEFC%20Fran&#231;ois%20Heutte,%20directeur%20d&#8217;agence.mp4" TargetMode="External"/><Relationship Id="rId6" Type="http://schemas.openxmlformats.org/officeDocument/2006/relationships/image" Target="../media/image1.jpeg"/><Relationship Id="rId5" Type="http://schemas.openxmlformats.org/officeDocument/2006/relationships/image" Target="../media/image8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Projets%20europ&#233;ens\BLEFT\IO1%20SFM%20and%20Certification\Part%203\%23fierdetrePEFC%20EURL%20Robert%20J&#233;r&#244;me.mp4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9179DE42-5613-4B35-A1E6-6CCBAA13C74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EB898B32-3891-4C3A-8F58-C5969D2E903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448300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4AE4806D-B8F9-4679-A68A-9BD21C01A30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H="1">
            <a:off x="67175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23">
            <a:extLst>
              <a:ext uri="{FF2B5EF4-FFF2-40B4-BE49-F238E27FC236}">
                <a16:creationId xmlns:a16="http://schemas.microsoft.com/office/drawing/2014/main" xmlns="" id="{52FB45E9-914E-4471-AC87-E475CD51767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258764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xmlns="" id="{C310626D-5743-49D4-8F7D-88C4F8F057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680730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xmlns="" id="{3C195FC1-B568-4C72-9902-34CB35DDD7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09621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27">
            <a:extLst>
              <a:ext uri="{FF2B5EF4-FFF2-40B4-BE49-F238E27FC236}">
                <a16:creationId xmlns:a16="http://schemas.microsoft.com/office/drawing/2014/main" xmlns="" id="{EF2BDF77-362C-43F0-8CBB-A969EC2AE0C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411788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xmlns="" id="{4BE96B01-3929-432D-B8C2-ADBCB74C2EF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448954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2A6FCDE6-CDE2-4C51-B18E-A95CFB67971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16287" y="-8467"/>
            <a:ext cx="9175713" cy="6866467"/>
          </a:xfrm>
          <a:custGeom>
            <a:avLst/>
            <a:gdLst>
              <a:gd name="connsiteX0" fmla="*/ 0 w 9175713"/>
              <a:gd name="connsiteY0" fmla="*/ 0 h 6866467"/>
              <a:gd name="connsiteX1" fmla="*/ 1249825 w 9175713"/>
              <a:gd name="connsiteY1" fmla="*/ 0 h 6866467"/>
              <a:gd name="connsiteX2" fmla="*/ 1249825 w 9175713"/>
              <a:gd name="connsiteY2" fmla="*/ 8467 h 6866467"/>
              <a:gd name="connsiteX3" fmla="*/ 9175713 w 9175713"/>
              <a:gd name="connsiteY3" fmla="*/ 8467 h 6866467"/>
              <a:gd name="connsiteX4" fmla="*/ 9175713 w 9175713"/>
              <a:gd name="connsiteY4" fmla="*/ 6866467 h 6866467"/>
              <a:gd name="connsiteX5" fmla="*/ 1249825 w 9175713"/>
              <a:gd name="connsiteY5" fmla="*/ 6866467 h 6866467"/>
              <a:gd name="connsiteX6" fmla="*/ 1109382 w 9175713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5713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9175713" y="8467"/>
                </a:lnTo>
                <a:lnTo>
                  <a:pt x="9175713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08ECBE97-4D85-463C-8D32-2EE71B57F3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78480" y="1073122"/>
            <a:ext cx="9113520" cy="2849671"/>
          </a:xfrm>
        </p:spPr>
        <p:txBody>
          <a:bodyPr>
            <a:normAutofit/>
          </a:bodyPr>
          <a:lstStyle/>
          <a:p>
            <a:pPr algn="l"/>
            <a:r>
              <a:rPr lang="en-US" sz="6000" dirty="0" err="1" smtClean="0">
                <a:solidFill>
                  <a:srgbClr val="FFFFFF"/>
                </a:solidFill>
              </a:rPr>
              <a:t>Gestion</a:t>
            </a:r>
            <a:r>
              <a:rPr lang="en-US" sz="6000" dirty="0" smtClean="0">
                <a:solidFill>
                  <a:srgbClr val="FFFFFF"/>
                </a:solidFill>
              </a:rPr>
              <a:t> </a:t>
            </a:r>
            <a:r>
              <a:rPr lang="en-US" sz="6000" dirty="0" err="1" smtClean="0">
                <a:solidFill>
                  <a:srgbClr val="FFFFFF"/>
                </a:solidFill>
              </a:rPr>
              <a:t>forestière</a:t>
            </a:r>
            <a:r>
              <a:rPr lang="en-US" sz="6000" dirty="0" smtClean="0">
                <a:solidFill>
                  <a:srgbClr val="FFFFFF"/>
                </a:solidFill>
              </a:rPr>
              <a:t> durable et Certification</a:t>
            </a:r>
            <a:br>
              <a:rPr lang="en-US" sz="6000" dirty="0" smtClean="0">
                <a:solidFill>
                  <a:srgbClr val="FFFFFF"/>
                </a:solidFill>
              </a:rPr>
            </a:br>
            <a:endParaRPr lang="en-US" sz="6000" dirty="0">
              <a:solidFill>
                <a:srgbClr val="FFFFFF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C8DBC095-9634-48A4-9C89-22E818AF3E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8104" y="3962088"/>
            <a:ext cx="6112077" cy="1186108"/>
          </a:xfrm>
        </p:spPr>
        <p:txBody>
          <a:bodyPr>
            <a:normAutofit/>
          </a:bodyPr>
          <a:lstStyle/>
          <a:p>
            <a:pPr algn="l"/>
            <a:r>
              <a:rPr lang="fr-FR" b="1" dirty="0">
                <a:solidFill>
                  <a:srgbClr val="FFFFFF">
                    <a:alpha val="70000"/>
                  </a:srgbClr>
                </a:solidFill>
              </a:rPr>
              <a:t>Centre Forestier de la région Provence-Alpes-Côte d’Azur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xmlns="" id="{93FF8C8E-510B-45DD-B8F6-6642E10F4D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261" y="-8467"/>
            <a:ext cx="676346" cy="1427598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xmlns="" id="{E01BBDBA-B281-41D0-BB92-09C4DBF0B9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32319" y="157195"/>
            <a:ext cx="2334073" cy="665817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xmlns="" id="{B2EE5ECC-A86F-4F69-BEE1-901625A6A1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65189" y="4984362"/>
            <a:ext cx="1477296" cy="170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2944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5" name="Ellipse 14"/>
          <p:cNvSpPr/>
          <p:nvPr/>
        </p:nvSpPr>
        <p:spPr>
          <a:xfrm>
            <a:off x="583474" y="2767149"/>
            <a:ext cx="2612572" cy="13062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Industriel du  bois</a:t>
            </a:r>
            <a:endParaRPr lang="fr-FR" dirty="0"/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xmlns="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538356" cy="513806"/>
          </a:xfrm>
          <a:solidFill>
            <a:schemeClr val="accent4"/>
          </a:solidFill>
          <a:ln w="190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lvl="0"/>
            <a:r>
              <a:rPr lang="en-GB" sz="2400" dirty="0" err="1" smtClean="0">
                <a:solidFill>
                  <a:schemeClr val="bg1"/>
                </a:solidFill>
              </a:rPr>
              <a:t>Partie</a:t>
            </a:r>
            <a:r>
              <a:rPr lang="en-GB" sz="2400" dirty="0" smtClean="0">
                <a:solidFill>
                  <a:schemeClr val="bg1"/>
                </a:solidFill>
              </a:rPr>
              <a:t> 3 : </a:t>
            </a:r>
            <a:r>
              <a:rPr lang="en-GB" sz="2400" dirty="0" err="1" smtClean="0">
                <a:solidFill>
                  <a:schemeClr val="bg1"/>
                </a:solidFill>
              </a:rPr>
              <a:t>Exigences</a:t>
            </a:r>
            <a:r>
              <a:rPr lang="en-GB" sz="2400" dirty="0" smtClean="0">
                <a:solidFill>
                  <a:schemeClr val="bg1"/>
                </a:solidFill>
              </a:rPr>
              <a:t> et </a:t>
            </a:r>
            <a:r>
              <a:rPr lang="en-GB" sz="2400" dirty="0" err="1" smtClean="0">
                <a:solidFill>
                  <a:schemeClr val="bg1"/>
                </a:solidFill>
              </a:rPr>
              <a:t>bénéfices</a:t>
            </a:r>
            <a:r>
              <a:rPr lang="en-GB" sz="2400" dirty="0" smtClean="0">
                <a:solidFill>
                  <a:schemeClr val="bg1"/>
                </a:solidFill>
              </a:rPr>
              <a:t> de la certification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8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9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75281" y="0"/>
            <a:ext cx="3395616" cy="99059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77240" y="4419600"/>
            <a:ext cx="2407920" cy="1188720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accent5"/>
                </a:solidFill>
              </a:rPr>
              <a:t>Cliquez sur la vidéo !!</a:t>
            </a:r>
            <a:endParaRPr lang="fr-FR" sz="2000" b="1" dirty="0">
              <a:solidFill>
                <a:schemeClr val="accent5"/>
              </a:solidFill>
            </a:endParaRPr>
          </a:p>
        </p:txBody>
      </p:sp>
      <p:pic>
        <p:nvPicPr>
          <p:cNvPr id="12" name="#fierdetrePEFC Christophe Fresnais, MECABOIS – JOUECABOIS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3535680" y="914400"/>
            <a:ext cx="7132320" cy="53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7" name="Titre 1">
            <a:extLst>
              <a:ext uri="{FF2B5EF4-FFF2-40B4-BE49-F238E27FC236}">
                <a16:creationId xmlns:a16="http://schemas.microsoft.com/office/drawing/2014/main" xmlns="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538356" cy="513806"/>
          </a:xfrm>
          <a:solidFill>
            <a:schemeClr val="accent4"/>
          </a:solidFill>
          <a:ln w="190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lvl="0"/>
            <a:r>
              <a:rPr lang="en-GB" sz="2400" dirty="0" err="1" smtClean="0">
                <a:solidFill>
                  <a:schemeClr val="bg1"/>
                </a:solidFill>
              </a:rPr>
              <a:t>Partie</a:t>
            </a:r>
            <a:r>
              <a:rPr lang="en-GB" sz="2400" dirty="0" smtClean="0">
                <a:solidFill>
                  <a:schemeClr val="bg1"/>
                </a:solidFill>
              </a:rPr>
              <a:t> 3 : </a:t>
            </a:r>
            <a:r>
              <a:rPr lang="en-GB" sz="2400" dirty="0" err="1" smtClean="0">
                <a:solidFill>
                  <a:schemeClr val="bg1"/>
                </a:solidFill>
              </a:rPr>
              <a:t>Exigences</a:t>
            </a:r>
            <a:r>
              <a:rPr lang="en-GB" sz="2400" dirty="0" smtClean="0">
                <a:solidFill>
                  <a:schemeClr val="bg1"/>
                </a:solidFill>
              </a:rPr>
              <a:t> et </a:t>
            </a:r>
            <a:r>
              <a:rPr lang="en-GB" sz="2400" dirty="0" err="1" smtClean="0">
                <a:solidFill>
                  <a:schemeClr val="bg1"/>
                </a:solidFill>
              </a:rPr>
              <a:t>bénéfices</a:t>
            </a:r>
            <a:r>
              <a:rPr lang="en-GB" sz="2400" dirty="0" smtClean="0">
                <a:solidFill>
                  <a:schemeClr val="bg1"/>
                </a:solidFill>
              </a:rPr>
              <a:t> de la certification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8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9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75281" y="0"/>
            <a:ext cx="3395616" cy="99059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295400" y="1249680"/>
            <a:ext cx="10287000" cy="4953000"/>
          </a:xfrm>
          <a:prstGeom prst="rect">
            <a:avLst/>
          </a:prstGeom>
          <a:ln w="38100">
            <a:solidFill>
              <a:schemeClr val="accent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400" b="1" dirty="0" smtClean="0">
                <a:solidFill>
                  <a:schemeClr val="accent5"/>
                </a:solidFill>
              </a:rPr>
              <a:t>Bénéfices de la certification pour l’industriel du bois  :</a:t>
            </a:r>
          </a:p>
          <a:p>
            <a:pPr lvl="0" algn="ctr"/>
            <a:endParaRPr lang="fr-FR" sz="2000" b="1" dirty="0" smtClean="0">
              <a:solidFill>
                <a:schemeClr val="accent5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smtClean="0"/>
              <a:t>Valoriser un engagement dans une démarche responsable de gestion durable des forêts</a:t>
            </a:r>
            <a:r>
              <a:rPr lang="fr-FR" sz="2000" dirty="0" smtClean="0"/>
              <a:t> à travers un label de certification internationalement reconnu. </a:t>
            </a:r>
          </a:p>
          <a:p>
            <a:pPr>
              <a:buFont typeface="Wingdings" pitchFamily="2" charset="2"/>
              <a:buChar char="v"/>
            </a:pPr>
            <a:r>
              <a:rPr lang="fr-FR" sz="2000" dirty="0" smtClean="0"/>
              <a:t>Disposer d’un</a:t>
            </a:r>
            <a:r>
              <a:rPr lang="fr-FR" sz="2000" b="1" dirty="0" smtClean="0"/>
              <a:t> droit d’utilisation de la marque PEFC</a:t>
            </a:r>
            <a:r>
              <a:rPr lang="fr-FR" sz="2000" dirty="0" smtClean="0"/>
              <a:t>;</a:t>
            </a:r>
          </a:p>
          <a:p>
            <a:pPr>
              <a:buFont typeface="Wingdings" pitchFamily="2" charset="2"/>
              <a:buChar char="v"/>
            </a:pPr>
            <a:r>
              <a:rPr lang="fr-FR" sz="2000" b="1" dirty="0" smtClean="0"/>
              <a:t> Apporter à vos clients la garantie d’une prestation conforme aux exigences PEFC et aux exigences de qualité</a:t>
            </a:r>
            <a:r>
              <a:rPr lang="fr-FR" sz="2000" dirty="0" smtClean="0"/>
              <a:t>. </a:t>
            </a:r>
          </a:p>
          <a:p>
            <a:pPr>
              <a:buFont typeface="Wingdings" pitchFamily="2" charset="2"/>
              <a:buChar char="v"/>
            </a:pPr>
            <a:r>
              <a:rPr lang="fr-FR" sz="2000" b="1" dirty="0" smtClean="0"/>
              <a:t> Disposer d’un système de diligence raisonnée (PEFC DDS) </a:t>
            </a:r>
            <a:r>
              <a:rPr lang="fr-FR" sz="2000" dirty="0" smtClean="0"/>
              <a:t>pouvant être pris en considération dans les procédures d’évaluation et d’atténuation du risque du RBUE (Règlement sur le Bois de l’Union Européenne) </a:t>
            </a:r>
          </a:p>
          <a:p>
            <a:pPr>
              <a:buFont typeface="Wingdings" pitchFamily="2" charset="2"/>
              <a:buChar char="v"/>
            </a:pPr>
            <a:r>
              <a:rPr lang="fr-FR" sz="2000" b="1" dirty="0" smtClean="0"/>
              <a:t> </a:t>
            </a:r>
            <a:r>
              <a:rPr lang="fr-FR" sz="2000" dirty="0" smtClean="0"/>
              <a:t>Assurer aux acteurs du marché la sécurité de la </a:t>
            </a:r>
            <a:r>
              <a:rPr lang="fr-FR" sz="2000" b="1" dirty="0" smtClean="0"/>
              <a:t>certification forestière</a:t>
            </a:r>
          </a:p>
          <a:p>
            <a:pPr>
              <a:buFont typeface="Wingdings" pitchFamily="2" charset="2"/>
              <a:buChar char="v"/>
            </a:pPr>
            <a:r>
              <a:rPr lang="fr-FR" sz="2000" dirty="0" smtClean="0"/>
              <a:t>Répondre </a:t>
            </a:r>
            <a:r>
              <a:rPr lang="fr-FR" sz="2000" b="1" dirty="0" smtClean="0"/>
              <a:t>aux préoccupations des consommateurs, aux exigences des pouvoirs publics et à la demande des entreprises</a:t>
            </a:r>
            <a:r>
              <a:rPr lang="fr-FR" sz="2000" dirty="0" smtClean="0"/>
              <a:t>. </a:t>
            </a:r>
          </a:p>
          <a:p>
            <a:pPr>
              <a:buFont typeface="Wingdings" pitchFamily="2" charset="2"/>
              <a:buChar char="v"/>
            </a:pPr>
            <a:r>
              <a:rPr lang="fr-FR" sz="2000" dirty="0" smtClean="0"/>
              <a:t>Accéder à de </a:t>
            </a:r>
            <a:r>
              <a:rPr lang="fr-FR" sz="2000" b="1" dirty="0" smtClean="0"/>
              <a:t>nouveaux débouchés pour vendre plus facilement vos produits</a:t>
            </a:r>
            <a:endParaRPr lang="fr-FR" sz="2000" dirty="0" smtClean="0"/>
          </a:p>
          <a:p>
            <a:pPr lvl="0">
              <a:buFont typeface="Wingdings" pitchFamily="2" charset="2"/>
              <a:buChar char="v"/>
            </a:pPr>
            <a:endParaRPr lang="fr-FR" sz="2000" b="1" dirty="0" smtClean="0">
              <a:solidFill>
                <a:schemeClr val="tx1"/>
              </a:solidFill>
            </a:endParaRPr>
          </a:p>
          <a:p>
            <a:pPr lvl="0" algn="ctr"/>
            <a:endParaRPr lang="fr-FR" sz="2000" b="1" dirty="0" smtClean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7" name="Titre 1">
            <a:extLst>
              <a:ext uri="{FF2B5EF4-FFF2-40B4-BE49-F238E27FC236}">
                <a16:creationId xmlns:a16="http://schemas.microsoft.com/office/drawing/2014/main" xmlns="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538356" cy="513806"/>
          </a:xfrm>
          <a:solidFill>
            <a:schemeClr val="accent4"/>
          </a:solidFill>
          <a:ln w="190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lvl="0"/>
            <a:r>
              <a:rPr lang="en-GB" sz="2400" dirty="0" err="1" smtClean="0">
                <a:solidFill>
                  <a:schemeClr val="bg1"/>
                </a:solidFill>
              </a:rPr>
              <a:t>Partie</a:t>
            </a:r>
            <a:r>
              <a:rPr lang="en-GB" sz="2400" dirty="0" smtClean="0">
                <a:solidFill>
                  <a:schemeClr val="bg1"/>
                </a:solidFill>
              </a:rPr>
              <a:t> 3 : </a:t>
            </a:r>
            <a:r>
              <a:rPr lang="en-GB" sz="2400" dirty="0" err="1" smtClean="0">
                <a:solidFill>
                  <a:schemeClr val="bg1"/>
                </a:solidFill>
              </a:rPr>
              <a:t>Exigences</a:t>
            </a:r>
            <a:r>
              <a:rPr lang="en-GB" sz="2400" dirty="0" smtClean="0">
                <a:solidFill>
                  <a:schemeClr val="bg1"/>
                </a:solidFill>
              </a:rPr>
              <a:t> et </a:t>
            </a:r>
            <a:r>
              <a:rPr lang="en-GB" sz="2400" dirty="0" err="1" smtClean="0">
                <a:solidFill>
                  <a:schemeClr val="bg1"/>
                </a:solidFill>
              </a:rPr>
              <a:t>bénéfices</a:t>
            </a:r>
            <a:r>
              <a:rPr lang="en-GB" sz="2400" dirty="0" smtClean="0">
                <a:solidFill>
                  <a:schemeClr val="bg1"/>
                </a:solidFill>
              </a:rPr>
              <a:t> de la certification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8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9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75281" y="0"/>
            <a:ext cx="3395616" cy="99059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10" name="Flèche courbée vers la droite 9"/>
          <p:cNvSpPr/>
          <p:nvPr/>
        </p:nvSpPr>
        <p:spPr>
          <a:xfrm>
            <a:off x="2255520" y="3550920"/>
            <a:ext cx="609600" cy="1143000"/>
          </a:xfrm>
          <a:prstGeom prst="curved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61160" y="1920240"/>
            <a:ext cx="8717280" cy="150876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 smtClean="0"/>
              <a:t>Bravo vous avez maintenant suivi l’ensemble de la troisième partie !!!</a:t>
            </a:r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Merci de bien vouloir évaluer vos connaissances en répondant au questionnaire ci –dessous : </a:t>
            </a:r>
            <a:endParaRPr lang="fr-FR" dirty="0"/>
          </a:p>
        </p:txBody>
      </p:sp>
      <p:sp>
        <p:nvSpPr>
          <p:cNvPr id="13" name="Rectangle à coins arrondis 12"/>
          <p:cNvSpPr/>
          <p:nvPr/>
        </p:nvSpPr>
        <p:spPr>
          <a:xfrm>
            <a:off x="3398520" y="4053840"/>
            <a:ext cx="6507480" cy="899160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4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4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96877" y="157195"/>
            <a:ext cx="3669516" cy="104676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  <p:graphicFrame>
        <p:nvGraphicFramePr>
          <p:cNvPr id="14" name="Diagramme 13"/>
          <p:cNvGraphicFramePr/>
          <p:nvPr/>
        </p:nvGraphicFramePr>
        <p:xfrm>
          <a:off x="1103947" y="1180147"/>
          <a:ext cx="9564053" cy="5037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538356" cy="513806"/>
          </a:xfrm>
          <a:solidFill>
            <a:schemeClr val="accent4"/>
          </a:solidFill>
          <a:ln w="190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lvl="0"/>
            <a:r>
              <a:rPr lang="en-GB" sz="2400" dirty="0" err="1" smtClean="0">
                <a:solidFill>
                  <a:schemeClr val="bg1"/>
                </a:solidFill>
              </a:rPr>
              <a:t>Partie</a:t>
            </a:r>
            <a:r>
              <a:rPr lang="en-GB" sz="2400" dirty="0" smtClean="0">
                <a:solidFill>
                  <a:schemeClr val="bg1"/>
                </a:solidFill>
              </a:rPr>
              <a:t> 3 : </a:t>
            </a:r>
            <a:r>
              <a:rPr lang="en-GB" sz="2400" dirty="0" err="1" smtClean="0">
                <a:solidFill>
                  <a:schemeClr val="bg1"/>
                </a:solidFill>
              </a:rPr>
              <a:t>Exigences</a:t>
            </a:r>
            <a:r>
              <a:rPr lang="en-GB" sz="2400" dirty="0" smtClean="0">
                <a:solidFill>
                  <a:schemeClr val="bg1"/>
                </a:solidFill>
              </a:rPr>
              <a:t> et </a:t>
            </a:r>
            <a:r>
              <a:rPr lang="en-GB" sz="2400" dirty="0" err="1" smtClean="0">
                <a:solidFill>
                  <a:schemeClr val="bg1"/>
                </a:solidFill>
              </a:rPr>
              <a:t>bénéfices</a:t>
            </a:r>
            <a:r>
              <a:rPr lang="en-GB" sz="2400" dirty="0" smtClean="0">
                <a:solidFill>
                  <a:schemeClr val="bg1"/>
                </a:solidFill>
              </a:rPr>
              <a:t> de la certification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75281" y="0"/>
            <a:ext cx="3395616" cy="9905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172097" y="2852058"/>
            <a:ext cx="2314303" cy="896982"/>
          </a:xfrm>
          <a:prstGeom prst="rect">
            <a:avLst/>
          </a:prstGeom>
          <a:ln w="28575"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  <a:hlinkClick r:id="rId7" action="ppaction://hlinkfile"/>
              </a:rPr>
              <a:t>Standard-PEFC_FR_à_compléter.pdf</a:t>
            </a:r>
            <a:endParaRPr lang="en-US" dirty="0" smtClean="0">
              <a:solidFill>
                <a:sysClr val="windowText" lastClr="000000"/>
              </a:solidFill>
            </a:endParaRPr>
          </a:p>
          <a:p>
            <a:pPr algn="ctr"/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999308" y="1282337"/>
            <a:ext cx="10583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Etudier les exigences à respecter pour chaque acteur avec une méthode active </a:t>
            </a:r>
            <a:r>
              <a:rPr lang="fr-FR" dirty="0" smtClean="0"/>
              <a:t>: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907868" y="5903893"/>
            <a:ext cx="9760132" cy="677108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Relier le principe à respecter avec le bon acteur de la filière forêt – bois !!! </a:t>
            </a:r>
            <a:endParaRPr lang="fr-FR" dirty="0" smtClean="0"/>
          </a:p>
          <a:p>
            <a:pPr algn="ctr"/>
            <a:r>
              <a:rPr lang="fr-FR" dirty="0" smtClean="0"/>
              <a:t>Un principe peut concerner plusieurs acteurs</a:t>
            </a:r>
          </a:p>
        </p:txBody>
      </p:sp>
      <p:sp>
        <p:nvSpPr>
          <p:cNvPr id="15" name="Flèche courbée vers la droite 14"/>
          <p:cNvSpPr/>
          <p:nvPr/>
        </p:nvSpPr>
        <p:spPr>
          <a:xfrm>
            <a:off x="228600" y="5013960"/>
            <a:ext cx="579120" cy="868680"/>
          </a:xfrm>
          <a:prstGeom prst="curved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19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8999" y="3837304"/>
            <a:ext cx="1786255" cy="1786255"/>
          </a:xfrm>
          <a:prstGeom prst="rect">
            <a:avLst/>
          </a:prstGeom>
          <a:noFill/>
        </p:spPr>
      </p:pic>
      <p:sp>
        <p:nvSpPr>
          <p:cNvPr id="21" name="Rectangle 20"/>
          <p:cNvSpPr/>
          <p:nvPr/>
        </p:nvSpPr>
        <p:spPr>
          <a:xfrm>
            <a:off x="7010400" y="2209800"/>
            <a:ext cx="4678680" cy="2895600"/>
          </a:xfrm>
          <a:prstGeom prst="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000" b="1" dirty="0" smtClean="0">
                <a:solidFill>
                  <a:schemeClr val="accent4"/>
                </a:solidFill>
              </a:rPr>
              <a:t>Instructions pour cette partie </a:t>
            </a:r>
          </a:p>
          <a:p>
            <a:pPr lvl="0"/>
            <a:r>
              <a:rPr lang="fr-FR" dirty="0" smtClean="0">
                <a:solidFill>
                  <a:schemeClr val="tx1"/>
                </a:solidFill>
              </a:rPr>
              <a:t>Dans cette partie, nous allons voir les règles à respecter par chaque acteur pour être certifié par PEFC.</a:t>
            </a:r>
          </a:p>
          <a:p>
            <a:pPr lvl="0"/>
            <a:endParaRPr lang="fr-FR" dirty="0" smtClean="0">
              <a:solidFill>
                <a:schemeClr val="tx1"/>
              </a:solidFill>
            </a:endParaRPr>
          </a:p>
          <a:p>
            <a:pPr lvl="0"/>
            <a:r>
              <a:rPr lang="fr-FR" dirty="0" smtClean="0">
                <a:solidFill>
                  <a:schemeClr val="tx1"/>
                </a:solidFill>
              </a:rPr>
              <a:t>Afin de vous </a:t>
            </a:r>
            <a:r>
              <a:rPr lang="fr-FR" dirty="0" smtClean="0">
                <a:solidFill>
                  <a:schemeClr val="tx1"/>
                </a:solidFill>
              </a:rPr>
              <a:t>faire intégrer les critères et vous évaluer </a:t>
            </a:r>
            <a:r>
              <a:rPr lang="fr-FR" dirty="0" smtClean="0">
                <a:solidFill>
                  <a:schemeClr val="tx1"/>
                </a:solidFill>
              </a:rPr>
              <a:t>sur cette partie, vous allez maintenant </a:t>
            </a:r>
            <a:r>
              <a:rPr lang="fr-FR" dirty="0" smtClean="0">
                <a:solidFill>
                  <a:schemeClr val="tx1"/>
                </a:solidFill>
              </a:rPr>
              <a:t>imprimer </a:t>
            </a:r>
            <a:r>
              <a:rPr lang="fr-FR" dirty="0" smtClean="0">
                <a:solidFill>
                  <a:schemeClr val="tx1"/>
                </a:solidFill>
              </a:rPr>
              <a:t>le document suivant et cocher les bonnes cases puis le renvoyer </a:t>
            </a:r>
            <a:r>
              <a:rPr lang="fr-FR" dirty="0" smtClean="0">
                <a:solidFill>
                  <a:schemeClr val="tx1"/>
                </a:solidFill>
              </a:rPr>
              <a:t>le fichier scanné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2" name="Flèche droite 21"/>
          <p:cNvSpPr/>
          <p:nvPr/>
        </p:nvSpPr>
        <p:spPr>
          <a:xfrm rot="10800000">
            <a:off x="6006737" y="3015343"/>
            <a:ext cx="751114" cy="54210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7" name="Objet 16"/>
          <p:cNvGraphicFramePr>
            <a:graphicFrameLocks noChangeAspect="1"/>
          </p:cNvGraphicFramePr>
          <p:nvPr/>
        </p:nvGraphicFramePr>
        <p:xfrm>
          <a:off x="2073275" y="2447925"/>
          <a:ext cx="176213" cy="1905000"/>
        </p:xfrm>
        <a:graphic>
          <a:graphicData uri="http://schemas.openxmlformats.org/presentationml/2006/ole">
            <p:oleObj spid="_x0000_s1026" name="Document" r:id="rId9" imgW="176024" imgH="1904557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55520" y="2699658"/>
            <a:ext cx="3520440" cy="576942"/>
          </a:xfrm>
          <a:prstGeom prst="rect">
            <a:avLst/>
          </a:prstGeom>
          <a:ln w="28575"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accent5"/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chemeClr val="accent5"/>
                </a:solidFill>
                <a:hlinkClick r:id="rId3"/>
              </a:rPr>
              <a:t>padlet.com/erwan_lenezet/mbbz82ra8s9r</a:t>
            </a:r>
            <a:endParaRPr lang="en-US" dirty="0" smtClean="0">
              <a:solidFill>
                <a:schemeClr val="accent5"/>
              </a:solidFill>
            </a:endParaRPr>
          </a:p>
          <a:p>
            <a:pPr algn="ctr"/>
            <a:endParaRPr lang="fr-FR" dirty="0">
              <a:solidFill>
                <a:schemeClr val="accent5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227909" y="1358537"/>
            <a:ext cx="9117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Etudier les exigences à respecter pour chaque acteur </a:t>
            </a:r>
            <a:r>
              <a:rPr lang="fr-FR" dirty="0" smtClean="0"/>
              <a:t>en cliquant sur le lien suivant :</a:t>
            </a:r>
            <a:endParaRPr lang="fr-FR" dirty="0"/>
          </a:p>
        </p:txBody>
      </p:sp>
      <p:sp>
        <p:nvSpPr>
          <p:cNvPr id="17" name="Flèche droite 16"/>
          <p:cNvSpPr/>
          <p:nvPr/>
        </p:nvSpPr>
        <p:spPr>
          <a:xfrm rot="10800000">
            <a:off x="6006737" y="3015343"/>
            <a:ext cx="751114" cy="54210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1695" y="3711257"/>
            <a:ext cx="2465705" cy="1429453"/>
          </a:xfrm>
          <a:prstGeom prst="rect">
            <a:avLst/>
          </a:prstGeom>
          <a:noFill/>
        </p:spPr>
      </p:pic>
      <p:sp>
        <p:nvSpPr>
          <p:cNvPr id="15" name="ZoneTexte 14"/>
          <p:cNvSpPr txBox="1"/>
          <p:nvPr/>
        </p:nvSpPr>
        <p:spPr>
          <a:xfrm>
            <a:off x="1060268" y="5050452"/>
            <a:ext cx="9455332" cy="1323439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Vous devez relier chaque principe avec les règles le concernant </a:t>
            </a:r>
            <a:r>
              <a:rPr lang="fr-FR" sz="2000" b="1" dirty="0" smtClean="0"/>
              <a:t>!!!</a:t>
            </a:r>
          </a:p>
          <a:p>
            <a:r>
              <a:rPr lang="fr-FR" sz="2000" dirty="0" smtClean="0"/>
              <a:t>          - Cliquer sur chaque principe puis sélectionner se connecter à un post</a:t>
            </a:r>
          </a:p>
          <a:p>
            <a:r>
              <a:rPr lang="fr-FR" sz="2000" dirty="0" smtClean="0"/>
              <a:t>	 </a:t>
            </a:r>
            <a:r>
              <a:rPr lang="fr-FR" sz="2000" dirty="0" smtClean="0"/>
              <a:t>   - Choisir le bon post auquel se connecter et colorer le post de la même couleur que le principe correspondant comme dans l’exemple (principe 1)</a:t>
            </a:r>
            <a:endParaRPr lang="fr-FR" dirty="0" smtClean="0"/>
          </a:p>
        </p:txBody>
      </p:sp>
      <p:sp>
        <p:nvSpPr>
          <p:cNvPr id="18" name="Flèche courbée vers la droite 17"/>
          <p:cNvSpPr/>
          <p:nvPr/>
        </p:nvSpPr>
        <p:spPr>
          <a:xfrm>
            <a:off x="228600" y="5013960"/>
            <a:ext cx="579120" cy="868680"/>
          </a:xfrm>
          <a:prstGeom prst="curved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1" name="Titre 1">
            <a:extLst>
              <a:ext uri="{FF2B5EF4-FFF2-40B4-BE49-F238E27FC236}">
                <a16:creationId xmlns:a16="http://schemas.microsoft.com/office/drawing/2014/main" xmlns="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538356" cy="513806"/>
          </a:xfrm>
          <a:solidFill>
            <a:schemeClr val="accent4"/>
          </a:solidFill>
          <a:ln w="190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lvl="0"/>
            <a:r>
              <a:rPr lang="en-GB" sz="2400" dirty="0" err="1" smtClean="0">
                <a:solidFill>
                  <a:schemeClr val="bg1"/>
                </a:solidFill>
              </a:rPr>
              <a:t>Partie</a:t>
            </a:r>
            <a:r>
              <a:rPr lang="en-GB" sz="2400" dirty="0" smtClean="0">
                <a:solidFill>
                  <a:schemeClr val="bg1"/>
                </a:solidFill>
              </a:rPr>
              <a:t> 3 : </a:t>
            </a:r>
            <a:r>
              <a:rPr lang="en-GB" sz="2400" dirty="0" err="1" smtClean="0">
                <a:solidFill>
                  <a:schemeClr val="bg1"/>
                </a:solidFill>
              </a:rPr>
              <a:t>Exigences</a:t>
            </a:r>
            <a:r>
              <a:rPr lang="en-GB" sz="2400" dirty="0" smtClean="0">
                <a:solidFill>
                  <a:schemeClr val="bg1"/>
                </a:solidFill>
              </a:rPr>
              <a:t> et </a:t>
            </a:r>
            <a:r>
              <a:rPr lang="en-GB" sz="2400" dirty="0" err="1" smtClean="0">
                <a:solidFill>
                  <a:schemeClr val="bg1"/>
                </a:solidFill>
              </a:rPr>
              <a:t>bénéfices</a:t>
            </a:r>
            <a:r>
              <a:rPr lang="en-GB" sz="2400" dirty="0" smtClean="0">
                <a:solidFill>
                  <a:schemeClr val="bg1"/>
                </a:solidFill>
              </a:rPr>
              <a:t> de la certification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22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23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75281" y="0"/>
            <a:ext cx="3395616" cy="99059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7162800" y="1996440"/>
            <a:ext cx="4678680" cy="2849880"/>
          </a:xfrm>
          <a:prstGeom prst="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000" b="1" dirty="0" smtClean="0">
                <a:solidFill>
                  <a:schemeClr val="accent4"/>
                </a:solidFill>
              </a:rPr>
              <a:t>Instructions pour cette partie </a:t>
            </a:r>
          </a:p>
          <a:p>
            <a:pPr lvl="0"/>
            <a:r>
              <a:rPr lang="fr-FR" dirty="0" smtClean="0">
                <a:solidFill>
                  <a:schemeClr val="tx1"/>
                </a:solidFill>
              </a:rPr>
              <a:t>Dans cette partie, nous allons voir les règles à respecter par chaque acteur pour être certifié par FSC.</a:t>
            </a:r>
          </a:p>
          <a:p>
            <a:pPr lvl="0"/>
            <a:endParaRPr lang="fr-FR" dirty="0" smtClean="0">
              <a:solidFill>
                <a:schemeClr val="tx1"/>
              </a:solidFill>
            </a:endParaRPr>
          </a:p>
          <a:p>
            <a:pPr lvl="0"/>
            <a:r>
              <a:rPr lang="fr-FR" dirty="0" smtClean="0">
                <a:solidFill>
                  <a:schemeClr val="tx1"/>
                </a:solidFill>
              </a:rPr>
              <a:t>Afin </a:t>
            </a:r>
            <a:r>
              <a:rPr lang="fr-FR" dirty="0" smtClean="0">
                <a:solidFill>
                  <a:schemeClr val="tx1"/>
                </a:solidFill>
              </a:rPr>
              <a:t>de suivre la suite du cours, vous devez vous connecter sur le site </a:t>
            </a:r>
            <a:r>
              <a:rPr lang="fr-FR" b="1" dirty="0" err="1" smtClean="0">
                <a:solidFill>
                  <a:schemeClr val="tx1"/>
                </a:solidFill>
              </a:rPr>
              <a:t>Padlet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dirty="0" smtClean="0">
                <a:solidFill>
                  <a:schemeClr val="tx1"/>
                </a:solidFill>
              </a:rPr>
              <a:t>et créer un compte gratuit.</a:t>
            </a:r>
          </a:p>
          <a:p>
            <a:pPr lvl="0"/>
            <a:r>
              <a:rPr lang="fr-FR" dirty="0" smtClean="0">
                <a:solidFill>
                  <a:schemeClr val="tx1"/>
                </a:solidFill>
              </a:rPr>
              <a:t>Une fois cette étape réalisée, cliquez sur le lien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xmlns="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538356" cy="513806"/>
          </a:xfrm>
          <a:solidFill>
            <a:schemeClr val="accent4"/>
          </a:solidFill>
          <a:ln w="190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lvl="0"/>
            <a:r>
              <a:rPr lang="en-GB" sz="2400" dirty="0" err="1" smtClean="0">
                <a:solidFill>
                  <a:schemeClr val="bg1"/>
                </a:solidFill>
              </a:rPr>
              <a:t>Partie</a:t>
            </a:r>
            <a:r>
              <a:rPr lang="en-GB" sz="2400" dirty="0" smtClean="0">
                <a:solidFill>
                  <a:schemeClr val="bg1"/>
                </a:solidFill>
              </a:rPr>
              <a:t> 3 : </a:t>
            </a:r>
            <a:r>
              <a:rPr lang="en-GB" sz="2400" dirty="0" err="1" smtClean="0">
                <a:solidFill>
                  <a:schemeClr val="bg1"/>
                </a:solidFill>
              </a:rPr>
              <a:t>Exigences</a:t>
            </a:r>
            <a:r>
              <a:rPr lang="en-GB" sz="2400" dirty="0" smtClean="0">
                <a:solidFill>
                  <a:schemeClr val="bg1"/>
                </a:solidFill>
              </a:rPr>
              <a:t> et </a:t>
            </a:r>
            <a:r>
              <a:rPr lang="en-GB" sz="2400" dirty="0" err="1" smtClean="0">
                <a:solidFill>
                  <a:schemeClr val="bg1"/>
                </a:solidFill>
              </a:rPr>
              <a:t>bénéfices</a:t>
            </a:r>
            <a:r>
              <a:rPr lang="en-GB" sz="2400" dirty="0" smtClean="0">
                <a:solidFill>
                  <a:schemeClr val="bg1"/>
                </a:solidFill>
              </a:rPr>
              <a:t> de la certification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8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9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75281" y="0"/>
            <a:ext cx="3395616" cy="99059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365760" y="1920240"/>
            <a:ext cx="5196840" cy="387096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fr-FR" sz="2000" dirty="0" smtClean="0">
              <a:solidFill>
                <a:schemeClr val="accent4"/>
              </a:solidFill>
            </a:endParaRPr>
          </a:p>
          <a:p>
            <a:pPr lvl="0" algn="ctr"/>
            <a:r>
              <a:rPr lang="fr-FR" sz="2000" dirty="0" smtClean="0">
                <a:solidFill>
                  <a:schemeClr val="tx1"/>
                </a:solidFill>
              </a:rPr>
              <a:t>L’objectif de cette partie est de connaitre les avantages de la certification en suivant des témoignages vidéo de différents acteurs de la filière forêt-bois selon leur position dans la chaine</a:t>
            </a:r>
          </a:p>
          <a:p>
            <a:pPr lvl="0" algn="ctr"/>
            <a:endParaRPr lang="fr-FR" sz="2000" dirty="0" smtClean="0">
              <a:solidFill>
                <a:schemeClr val="tx1"/>
              </a:solidFill>
            </a:endParaRPr>
          </a:p>
          <a:p>
            <a:pPr lvl="0" algn="ctr"/>
            <a:r>
              <a:rPr lang="fr-FR" sz="2000" dirty="0" smtClean="0">
                <a:solidFill>
                  <a:schemeClr val="tx1"/>
                </a:solidFill>
              </a:rPr>
              <a:t>Les témoignages concernent : </a:t>
            </a:r>
          </a:p>
          <a:p>
            <a:pPr lvl="0" algn="ctr"/>
            <a:endParaRPr lang="fr-FR" sz="2000" dirty="0" smtClean="0">
              <a:solidFill>
                <a:schemeClr val="accent4"/>
              </a:solidFill>
            </a:endParaRPr>
          </a:p>
        </p:txBody>
      </p:sp>
      <p:graphicFrame>
        <p:nvGraphicFramePr>
          <p:cNvPr id="25" name="Diagramme 24"/>
          <p:cNvGraphicFramePr/>
          <p:nvPr/>
        </p:nvGraphicFramePr>
        <p:xfrm>
          <a:off x="5577840" y="1539240"/>
          <a:ext cx="5908040" cy="4279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Ellipse 14"/>
          <p:cNvSpPr/>
          <p:nvPr/>
        </p:nvSpPr>
        <p:spPr>
          <a:xfrm>
            <a:off x="552994" y="2736669"/>
            <a:ext cx="2612572" cy="130628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Propriétaire forestier et gestionnaire</a:t>
            </a:r>
            <a:endParaRPr lang="fr-FR" b="1" dirty="0"/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xmlns="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538356" cy="513806"/>
          </a:xfrm>
          <a:solidFill>
            <a:schemeClr val="accent4"/>
          </a:solidFill>
          <a:ln w="190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lvl="0"/>
            <a:r>
              <a:rPr lang="en-GB" sz="2400" dirty="0" err="1" smtClean="0">
                <a:solidFill>
                  <a:schemeClr val="bg1"/>
                </a:solidFill>
              </a:rPr>
              <a:t>Partie</a:t>
            </a:r>
            <a:r>
              <a:rPr lang="en-GB" sz="2400" dirty="0" smtClean="0">
                <a:solidFill>
                  <a:schemeClr val="bg1"/>
                </a:solidFill>
              </a:rPr>
              <a:t> 3 : </a:t>
            </a:r>
            <a:r>
              <a:rPr lang="en-GB" sz="2400" dirty="0" err="1" smtClean="0">
                <a:solidFill>
                  <a:schemeClr val="bg1"/>
                </a:solidFill>
              </a:rPr>
              <a:t>Exigences</a:t>
            </a:r>
            <a:r>
              <a:rPr lang="en-GB" sz="2400" dirty="0" smtClean="0">
                <a:solidFill>
                  <a:schemeClr val="bg1"/>
                </a:solidFill>
              </a:rPr>
              <a:t> et </a:t>
            </a:r>
            <a:r>
              <a:rPr lang="en-GB" sz="2400" dirty="0" err="1" smtClean="0">
                <a:solidFill>
                  <a:schemeClr val="bg1"/>
                </a:solidFill>
              </a:rPr>
              <a:t>bénéfices</a:t>
            </a:r>
            <a:r>
              <a:rPr lang="en-GB" sz="2400" dirty="0" smtClean="0">
                <a:solidFill>
                  <a:schemeClr val="bg1"/>
                </a:solidFill>
              </a:rPr>
              <a:t> de la certification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8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9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75281" y="0"/>
            <a:ext cx="3395616" cy="99059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77240" y="4419600"/>
            <a:ext cx="2407920" cy="118872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accent2"/>
                </a:solidFill>
              </a:rPr>
              <a:t>Cliquez sur la vidéo !!</a:t>
            </a:r>
            <a:endParaRPr lang="fr-FR" sz="2000" b="1" dirty="0">
              <a:solidFill>
                <a:schemeClr val="accent2"/>
              </a:solidFill>
            </a:endParaRPr>
          </a:p>
        </p:txBody>
      </p:sp>
      <p:pic>
        <p:nvPicPr>
          <p:cNvPr id="14" name="#fierdetrePEFC François Heutte, directeur d’agence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566160" y="975360"/>
            <a:ext cx="7284720" cy="546354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xmlns="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538356" cy="513806"/>
          </a:xfrm>
          <a:solidFill>
            <a:schemeClr val="accent4"/>
          </a:solidFill>
          <a:ln w="190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lvl="0"/>
            <a:r>
              <a:rPr lang="en-GB" sz="2400" dirty="0" err="1" smtClean="0">
                <a:solidFill>
                  <a:schemeClr val="bg1"/>
                </a:solidFill>
              </a:rPr>
              <a:t>Partie</a:t>
            </a:r>
            <a:r>
              <a:rPr lang="en-GB" sz="2400" dirty="0" smtClean="0">
                <a:solidFill>
                  <a:schemeClr val="bg1"/>
                </a:solidFill>
              </a:rPr>
              <a:t> 3 : </a:t>
            </a:r>
            <a:r>
              <a:rPr lang="en-GB" sz="2400" dirty="0" err="1" smtClean="0">
                <a:solidFill>
                  <a:schemeClr val="bg1"/>
                </a:solidFill>
              </a:rPr>
              <a:t>Exigences</a:t>
            </a:r>
            <a:r>
              <a:rPr lang="en-GB" sz="2400" dirty="0" smtClean="0">
                <a:solidFill>
                  <a:schemeClr val="bg1"/>
                </a:solidFill>
              </a:rPr>
              <a:t> et </a:t>
            </a:r>
            <a:r>
              <a:rPr lang="en-GB" sz="2400" dirty="0" err="1" smtClean="0">
                <a:solidFill>
                  <a:schemeClr val="bg1"/>
                </a:solidFill>
              </a:rPr>
              <a:t>bénéfices</a:t>
            </a:r>
            <a:r>
              <a:rPr lang="en-GB" sz="2400" dirty="0" smtClean="0">
                <a:solidFill>
                  <a:schemeClr val="bg1"/>
                </a:solidFill>
              </a:rPr>
              <a:t> de la certification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8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9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75281" y="0"/>
            <a:ext cx="3395616" cy="99059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021080" y="1402080"/>
            <a:ext cx="9966960" cy="4632960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400" b="1" dirty="0" smtClean="0">
                <a:solidFill>
                  <a:schemeClr val="accent2"/>
                </a:solidFill>
              </a:rPr>
              <a:t>Bénéfices de la certification pour le propriétaire forestier et les gestionnaires</a:t>
            </a:r>
          </a:p>
          <a:p>
            <a:pPr lvl="0" algn="ctr"/>
            <a:endParaRPr lang="fr-FR" sz="2000" b="1" dirty="0" smtClean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fr-FR" sz="2000" dirty="0" smtClean="0"/>
              <a:t>  Répondre </a:t>
            </a:r>
            <a:r>
              <a:rPr lang="fr-FR" sz="2000" b="1" dirty="0" smtClean="0"/>
              <a:t>à la demande des entreprises de la filière</a:t>
            </a:r>
            <a:r>
              <a:rPr lang="fr-FR" sz="2000" dirty="0" smtClean="0"/>
              <a:t>, à la volonté des pouvoirs publics et aux attentes des consommateurs </a:t>
            </a:r>
          </a:p>
          <a:p>
            <a:pPr>
              <a:buFont typeface="Wingdings" pitchFamily="2" charset="2"/>
              <a:buChar char="v"/>
            </a:pPr>
            <a:r>
              <a:rPr lang="fr-FR" sz="2000" b="1" dirty="0" smtClean="0"/>
              <a:t> Devenir un acteur majeur de la gestion durable des forêts</a:t>
            </a:r>
            <a:r>
              <a:rPr lang="fr-FR" sz="2000" dirty="0" smtClean="0"/>
              <a:t> en gérant et protégeant </a:t>
            </a:r>
            <a:r>
              <a:rPr lang="fr-FR" sz="2000" b="1" dirty="0" smtClean="0"/>
              <a:t>un patrimoine cher aux Français</a:t>
            </a:r>
            <a:r>
              <a:rPr lang="fr-FR" sz="2000" dirty="0" smtClean="0"/>
              <a:t> ;</a:t>
            </a:r>
          </a:p>
          <a:p>
            <a:pPr>
              <a:buFont typeface="Wingdings" pitchFamily="2" charset="2"/>
              <a:buChar char="v"/>
            </a:pPr>
            <a:r>
              <a:rPr lang="fr-FR" sz="2000" b="1" dirty="0" smtClean="0"/>
              <a:t> Améliorer la valeur de votre forêt</a:t>
            </a:r>
            <a:r>
              <a:rPr lang="fr-FR" sz="2000" dirty="0" smtClean="0"/>
              <a:t> que vous transmettrez à vos enfants</a:t>
            </a:r>
          </a:p>
          <a:p>
            <a:pPr>
              <a:buFont typeface="Wingdings" pitchFamily="2" charset="2"/>
              <a:buChar char="v"/>
            </a:pPr>
            <a:r>
              <a:rPr lang="fr-FR" sz="2000" dirty="0" smtClean="0"/>
              <a:t> Faciliter </a:t>
            </a:r>
            <a:r>
              <a:rPr lang="fr-FR" sz="2000" b="1" dirty="0" smtClean="0"/>
              <a:t>la vente du bois</a:t>
            </a:r>
            <a:r>
              <a:rPr lang="fr-FR" sz="2000" dirty="0" smtClean="0"/>
              <a:t> grâce à au label PEFC mondialement reconnu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lvl="0" algn="ctr"/>
            <a:endParaRPr lang="fr-FR" sz="2000" b="1" dirty="0" smtClean="0">
              <a:solidFill>
                <a:schemeClr val="accent2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5" name="Ellipse 14"/>
          <p:cNvSpPr/>
          <p:nvPr/>
        </p:nvSpPr>
        <p:spPr>
          <a:xfrm>
            <a:off x="568234" y="2706189"/>
            <a:ext cx="2612572" cy="13062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Entreprise d’exploitation forestière</a:t>
            </a:r>
            <a:endParaRPr lang="fr-FR" b="1" dirty="0"/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xmlns="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538356" cy="513806"/>
          </a:xfrm>
          <a:solidFill>
            <a:schemeClr val="accent4"/>
          </a:solidFill>
          <a:ln w="190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lvl="0"/>
            <a:r>
              <a:rPr lang="en-GB" sz="2400" dirty="0" err="1" smtClean="0">
                <a:solidFill>
                  <a:schemeClr val="bg1"/>
                </a:solidFill>
              </a:rPr>
              <a:t>Partie</a:t>
            </a:r>
            <a:r>
              <a:rPr lang="en-GB" sz="2400" dirty="0" smtClean="0">
                <a:solidFill>
                  <a:schemeClr val="bg1"/>
                </a:solidFill>
              </a:rPr>
              <a:t> 3 : </a:t>
            </a:r>
            <a:r>
              <a:rPr lang="en-GB" sz="2400" dirty="0" err="1" smtClean="0">
                <a:solidFill>
                  <a:schemeClr val="bg1"/>
                </a:solidFill>
              </a:rPr>
              <a:t>Exigences</a:t>
            </a:r>
            <a:r>
              <a:rPr lang="en-GB" sz="2400" dirty="0" smtClean="0">
                <a:solidFill>
                  <a:schemeClr val="bg1"/>
                </a:solidFill>
              </a:rPr>
              <a:t> et </a:t>
            </a:r>
            <a:r>
              <a:rPr lang="en-GB" sz="2400" dirty="0" err="1" smtClean="0">
                <a:solidFill>
                  <a:schemeClr val="bg1"/>
                </a:solidFill>
              </a:rPr>
              <a:t>bénéfices</a:t>
            </a:r>
            <a:r>
              <a:rPr lang="en-GB" sz="2400" dirty="0" smtClean="0">
                <a:solidFill>
                  <a:schemeClr val="bg1"/>
                </a:solidFill>
              </a:rPr>
              <a:t> de la certification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8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9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75281" y="0"/>
            <a:ext cx="3395616" cy="99059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77240" y="4419600"/>
            <a:ext cx="2407920" cy="118872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accent4"/>
                </a:solidFill>
              </a:rPr>
              <a:t>Cliquez sur la vidéo !!</a:t>
            </a:r>
            <a:endParaRPr lang="fr-FR" sz="2000" b="1" dirty="0">
              <a:solidFill>
                <a:schemeClr val="accent4"/>
              </a:solidFill>
            </a:endParaRPr>
          </a:p>
        </p:txBody>
      </p:sp>
      <p:pic>
        <p:nvPicPr>
          <p:cNvPr id="14" name="#fierdetrePEFC EURL Robert Jérôme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3703320" y="1188720"/>
            <a:ext cx="6812280" cy="5109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xmlns="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538356" cy="513806"/>
          </a:xfrm>
          <a:solidFill>
            <a:schemeClr val="accent4"/>
          </a:solidFill>
          <a:ln w="190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lvl="0"/>
            <a:r>
              <a:rPr lang="en-GB" sz="2400" dirty="0" err="1" smtClean="0">
                <a:solidFill>
                  <a:schemeClr val="bg1"/>
                </a:solidFill>
              </a:rPr>
              <a:t>Partie</a:t>
            </a:r>
            <a:r>
              <a:rPr lang="en-GB" sz="2400" dirty="0" smtClean="0">
                <a:solidFill>
                  <a:schemeClr val="bg1"/>
                </a:solidFill>
              </a:rPr>
              <a:t> 3 : </a:t>
            </a:r>
            <a:r>
              <a:rPr lang="en-GB" sz="2400" dirty="0" err="1" smtClean="0">
                <a:solidFill>
                  <a:schemeClr val="bg1"/>
                </a:solidFill>
              </a:rPr>
              <a:t>Exigences</a:t>
            </a:r>
            <a:r>
              <a:rPr lang="en-GB" sz="2400" dirty="0" smtClean="0">
                <a:solidFill>
                  <a:schemeClr val="bg1"/>
                </a:solidFill>
              </a:rPr>
              <a:t> et </a:t>
            </a:r>
            <a:r>
              <a:rPr lang="en-GB" sz="2400" dirty="0" err="1" smtClean="0">
                <a:solidFill>
                  <a:schemeClr val="bg1"/>
                </a:solidFill>
              </a:rPr>
              <a:t>bénéfices</a:t>
            </a:r>
            <a:r>
              <a:rPr lang="en-GB" sz="2400" dirty="0" smtClean="0">
                <a:solidFill>
                  <a:schemeClr val="bg1"/>
                </a:solidFill>
              </a:rPr>
              <a:t> de la certification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8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9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75281" y="0"/>
            <a:ext cx="3395616" cy="99059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021080" y="1249680"/>
            <a:ext cx="10241280" cy="4892040"/>
          </a:xfrm>
          <a:prstGeom prst="rect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400" b="1" dirty="0" smtClean="0">
                <a:solidFill>
                  <a:schemeClr val="accent4"/>
                </a:solidFill>
              </a:rPr>
              <a:t>Bénéfices de la certification pour les entreprises d’exploitation forestière</a:t>
            </a:r>
          </a:p>
          <a:p>
            <a:pPr lvl="0" algn="ctr"/>
            <a:endParaRPr lang="fr-FR" sz="2000" b="1" dirty="0" smtClean="0">
              <a:solidFill>
                <a:schemeClr val="accent4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fr-FR" sz="2000" b="1" dirty="0" smtClean="0"/>
              <a:t> Faciliter l’accès aux marchés publics.</a:t>
            </a:r>
          </a:p>
          <a:p>
            <a:pPr>
              <a:buFont typeface="Wingdings" pitchFamily="2" charset="2"/>
              <a:buChar char="v"/>
            </a:pPr>
            <a:r>
              <a:rPr lang="fr-FR" sz="2000" b="1" dirty="0" smtClean="0"/>
              <a:t> </a:t>
            </a:r>
            <a:r>
              <a:rPr lang="fr-FR" sz="2000" b="1" dirty="0" smtClean="0"/>
              <a:t>Apporter à </a:t>
            </a:r>
            <a:r>
              <a:rPr lang="fr-FR" sz="2000" b="1" dirty="0" smtClean="0"/>
              <a:t>vos clients la garantie d’une prestation conforme aux exigences PEFC et aux exigences de qualité</a:t>
            </a:r>
            <a:r>
              <a:rPr lang="fr-FR" sz="2000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fr-FR" sz="2000" b="1" dirty="0" smtClean="0"/>
              <a:t> Pouvoir intervenir sur les chantiers PEFC et gagner des clients.</a:t>
            </a:r>
            <a:endParaRPr lang="fr-FR" sz="2000" dirty="0" smtClean="0"/>
          </a:p>
          <a:p>
            <a:pPr>
              <a:buFont typeface="Wingdings" pitchFamily="2" charset="2"/>
              <a:buChar char="v"/>
            </a:pPr>
            <a:r>
              <a:rPr lang="fr-FR" sz="2000" dirty="0" smtClean="0"/>
              <a:t> Disposer d’un</a:t>
            </a:r>
            <a:r>
              <a:rPr lang="fr-FR" sz="2000" b="1" dirty="0" smtClean="0"/>
              <a:t> droit d’utilisation de la marque PEFC</a:t>
            </a:r>
            <a:endParaRPr lang="fr-FR" sz="2000" dirty="0" smtClean="0"/>
          </a:p>
          <a:p>
            <a:pPr>
              <a:buFont typeface="Wingdings" pitchFamily="2" charset="2"/>
              <a:buChar char="v"/>
            </a:pPr>
            <a:r>
              <a:rPr lang="fr-FR" sz="2000" dirty="0" smtClean="0"/>
              <a:t> Accéder à de </a:t>
            </a:r>
            <a:r>
              <a:rPr lang="fr-FR" sz="2000" b="1" dirty="0" smtClean="0"/>
              <a:t>nouveaux débouchés pour vendre plus facilement votre bois </a:t>
            </a:r>
            <a:endParaRPr lang="fr-FR" sz="2000" dirty="0" smtClean="0"/>
          </a:p>
          <a:p>
            <a:pPr>
              <a:buFont typeface="Wingdings" pitchFamily="2" charset="2"/>
              <a:buChar char="v"/>
            </a:pPr>
            <a:r>
              <a:rPr lang="fr-FR" sz="2000" dirty="0" smtClean="0"/>
              <a:t> Assurer aux acteurs du marché la sécurité de la </a:t>
            </a:r>
            <a:r>
              <a:rPr lang="fr-FR" sz="2000" b="1" dirty="0" smtClean="0"/>
              <a:t>certification forestière</a:t>
            </a:r>
            <a:endParaRPr lang="fr-FR" sz="2000" dirty="0" smtClean="0"/>
          </a:p>
          <a:p>
            <a:pPr>
              <a:buFont typeface="Wingdings" pitchFamily="2" charset="2"/>
              <a:buChar char="v"/>
            </a:pPr>
            <a:r>
              <a:rPr lang="fr-FR" sz="2000" dirty="0" smtClean="0"/>
              <a:t> Garantir à vos clients en leur assurant que le bois qu’ils achètent est issu de</a:t>
            </a:r>
            <a:r>
              <a:rPr lang="fr-FR" sz="2000" b="1" dirty="0" smtClean="0"/>
              <a:t> forêts gérées durablement</a:t>
            </a:r>
            <a:endParaRPr lang="fr-FR" sz="2000" dirty="0" smtClean="0"/>
          </a:p>
          <a:p>
            <a:pPr>
              <a:buFont typeface="Wingdings" pitchFamily="2" charset="2"/>
              <a:buChar char="v"/>
            </a:pPr>
            <a:r>
              <a:rPr lang="fr-FR" sz="2000" b="1" dirty="0" smtClean="0"/>
              <a:t>  Etre reconnu et référencé en tant qu’acteur clé de la gestion forestière durable par les donneurs d’ordres</a:t>
            </a:r>
            <a:r>
              <a:rPr lang="fr-FR" sz="2000" dirty="0" smtClean="0"/>
              <a:t> (propriétaires forestiers, gestionnaires, exploitants forestiers)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33275</TotalTime>
  <Words>676</Words>
  <Application>Microsoft Office PowerPoint</Application>
  <PresentationFormat>Personnalisé</PresentationFormat>
  <Paragraphs>77</Paragraphs>
  <Slides>12</Slides>
  <Notes>2</Notes>
  <HiddenSlides>0</HiddenSlides>
  <MMClips>3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4" baseType="lpstr">
      <vt:lpstr>Facette</vt:lpstr>
      <vt:lpstr>Document</vt:lpstr>
      <vt:lpstr>Gestion forestière durable et Certification </vt:lpstr>
      <vt:lpstr>Diapositive 2</vt:lpstr>
      <vt:lpstr>Partie 3 : Exigences et bénéfices de la certification</vt:lpstr>
      <vt:lpstr>Partie 3 : Exigences et bénéfices de la certification</vt:lpstr>
      <vt:lpstr>Partie 3 : Exigences et bénéfices de la certification</vt:lpstr>
      <vt:lpstr>Partie 3 : Exigences et bénéfices de la certification</vt:lpstr>
      <vt:lpstr>Partie 3 : Exigences et bénéfices de la certification</vt:lpstr>
      <vt:lpstr>Partie 3 : Exigences et bénéfices de la certification</vt:lpstr>
      <vt:lpstr>Partie 3 : Exigences et bénéfices de la certification</vt:lpstr>
      <vt:lpstr>Partie 3 : Exigences et bénéfices de la certification</vt:lpstr>
      <vt:lpstr>Partie 3 : Exigences et bénéfices de la certification</vt:lpstr>
      <vt:lpstr>Partie 3 : Exigences et bénéfices de la certification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Sustainable Forest Managment and Certification</dc:title>
  <dc:creator>assistant assistant</dc:creator>
  <cp:lastModifiedBy>Windows User</cp:lastModifiedBy>
  <cp:revision>47</cp:revision>
  <dcterms:created xsi:type="dcterms:W3CDTF">2019-06-11T12:37:09Z</dcterms:created>
  <dcterms:modified xsi:type="dcterms:W3CDTF">2020-01-05T18:54:30Z</dcterms:modified>
</cp:coreProperties>
</file>