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286" r:id="rId4"/>
    <p:sldId id="332" r:id="rId5"/>
    <p:sldId id="333" r:id="rId6"/>
    <p:sldId id="331" r:id="rId7"/>
    <p:sldId id="304" r:id="rId8"/>
    <p:sldId id="276" r:id="rId9"/>
    <p:sldId id="303" r:id="rId10"/>
    <p:sldId id="278" r:id="rId11"/>
    <p:sldId id="334" r:id="rId12"/>
    <p:sldId id="335" r:id="rId13"/>
    <p:sldId id="326" r:id="rId14"/>
    <p:sldId id="297" r:id="rId15"/>
    <p:sldId id="327" r:id="rId16"/>
    <p:sldId id="336" r:id="rId17"/>
    <p:sldId id="337" r:id="rId18"/>
    <p:sldId id="263" r:id="rId19"/>
    <p:sldId id="31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1" clrIdx="0">
    <p:extLst>
      <p:ext uri="{19B8F6BF-5375-455C-9EA6-DF929625EA0E}">
        <p15:presenceInfo xmlns=""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86201" autoAdjust="0"/>
  </p:normalViewPr>
  <p:slideViewPr>
    <p:cSldViewPr snapToGrid="0">
      <p:cViewPr varScale="1">
        <p:scale>
          <a:sx n="62" d="100"/>
          <a:sy n="62" d="100"/>
        </p:scale>
        <p:origin x="-10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fr-FR"/>
        </a:p>
      </dgm:t>
    </dgm:pt>
    <dgm:pt modelId="{51DB985C-FF13-47D8-8721-2377FFDC217F}">
      <dgm:prSet phldrT="[Texte]" custT="1"/>
      <dgm:spPr/>
      <dgm:t>
        <a:bodyPr/>
        <a:lstStyle/>
        <a:p>
          <a:pPr algn="l"/>
          <a:r>
            <a:rPr lang="nl-BE" sz="3200" b="0"/>
            <a:t>Partie 2 : Qu’est ce que la certification forestière ? </a:t>
          </a:r>
          <a:endParaRPr lang="fr-FR" sz="3200" b="0"/>
        </a:p>
      </dgm:t>
    </dgm:pt>
    <dgm:pt modelId="{D3FB4C95-46E5-4E30-B7C3-9B6847035FE4}" type="parTrans" cxnId="{7E9D5A83-7878-46DE-858F-F92539FD2383}">
      <dgm:prSet/>
      <dgm:spPr/>
      <dgm:t>
        <a:bodyPr/>
        <a:lstStyle/>
        <a:p>
          <a:endParaRPr lang="fr-FR" sz="1800"/>
        </a:p>
      </dgm:t>
    </dgm:pt>
    <dgm:pt modelId="{A4882720-E914-4C4B-A38C-082E0B8B74D3}" type="sibTrans" cxnId="{7E9D5A83-7878-46DE-858F-F92539FD2383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2D2BD97-F499-4A80-A89F-1A9B3245A67D}" type="pres">
      <dgm:prSet presAssocID="{51DB985C-FF13-47D8-8721-2377FFDC217F}" presName="linNode" presStyleCnt="0"/>
      <dgm:spPr/>
      <dgm:t>
        <a:bodyPr/>
        <a:lstStyle/>
        <a:p>
          <a:endParaRPr lang="fr-FR"/>
        </a:p>
      </dgm:t>
    </dgm:pt>
    <dgm:pt modelId="{C627A29C-CF3D-4234-AE0F-E222F49F4A1C}" type="pres">
      <dgm:prSet presAssocID="{51DB985C-FF13-47D8-8721-2377FFDC217F}" presName="parentText" presStyleLbl="node1" presStyleIdx="0" presStyleCnt="1" custScaleX="23263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8334C6F-09FD-4ECA-BA82-67801B0FE864}" type="presOf" srcId="{51DB985C-FF13-47D8-8721-2377FFDC217F}" destId="{C627A29C-CF3D-4234-AE0F-E222F49F4A1C}" srcOrd="0" destOrd="0" presId="urn:microsoft.com/office/officeart/2005/8/layout/vList5"/>
    <dgm:cxn modelId="{7E9D5A83-7878-46DE-858F-F92539FD2383}" srcId="{15C52D74-41DE-421F-BC9F-6334243EB382}" destId="{51DB985C-FF13-47D8-8721-2377FFDC217F}" srcOrd="0" destOrd="0" parTransId="{D3FB4C95-46E5-4E30-B7C3-9B6847035FE4}" sibTransId="{A4882720-E914-4C4B-A38C-082E0B8B74D3}"/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DBF8C01F-020B-464D-93B6-5EEBECE1B624}" type="presParOf" srcId="{1BB78CC9-5AF7-4269-B451-34A0DE77858C}" destId="{B2D2BD97-F499-4A80-A89F-1A9B3245A67D}" srcOrd="0" destOrd="0" presId="urn:microsoft.com/office/officeart/2005/8/layout/vList5"/>
    <dgm:cxn modelId="{6B568114-82E4-49C7-B9FD-E6F409B6560A}" type="presParOf" srcId="{B2D2BD97-F499-4A80-A89F-1A9B3245A67D}" destId="{C627A29C-CF3D-4234-AE0F-E222F49F4A1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27A29C-CF3D-4234-AE0F-E222F49F4A1C}">
      <dsp:nvSpPr>
        <dsp:cNvPr id="0" name=""/>
        <dsp:cNvSpPr/>
      </dsp:nvSpPr>
      <dsp:spPr>
        <a:xfrm>
          <a:off x="777232" y="0"/>
          <a:ext cx="8009588" cy="26298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200" b="0" kern="1200"/>
            <a:t>Partie 2 : Qu’est ce que la certification forestière ? </a:t>
          </a:r>
          <a:endParaRPr lang="fr-FR" sz="3200" b="0" kern="1200"/>
        </a:p>
      </dsp:txBody>
      <dsp:txXfrm>
        <a:off x="777232" y="0"/>
        <a:ext cx="8009588" cy="2629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endParaRPr lang="fr-F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endParaRPr lang="fr-F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endParaRPr lang="fr-F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www.thinglink.com/scene/1256633125748867075?editor-closed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2\The%20Proof%20of%20Traceability%20with%20PEFC.mp4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9179DE42-5613-4B35-A1E6-6CCBAA13C7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EB898B32-3891-4C3A-8F58-C5969D2E90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4AE4806D-B8F9-4679-A68A-9BD21C01A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="" xmlns:a16="http://schemas.microsoft.com/office/drawing/2014/main" id="{52FB45E9-914E-4471-AC87-E475CD51767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="" xmlns:a16="http://schemas.microsoft.com/office/drawing/2014/main" id="{C310626D-5743-49D4-8F7D-88C4F8F057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="" xmlns:a16="http://schemas.microsoft.com/office/drawing/2014/main" id="{3C195FC1-B568-4C72-9902-34CB35DDD7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="" xmlns:a16="http://schemas.microsoft.com/office/drawing/2014/main" id="{EF2BDF77-362C-43F0-8CBB-A969EC2AE0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="" xmlns:a16="http://schemas.microsoft.com/office/drawing/2014/main" id="{4BE96B01-3929-432D-B8C2-ADBCB74C2E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2A6FCDE6-CDE2-4C51-B18E-A95CFB6797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 err="1" smtClean="0">
                <a:solidFill>
                  <a:srgbClr val="FFFFFF"/>
                </a:solidFill>
              </a:rPr>
              <a:t>Gestion</a:t>
            </a:r>
            <a:r>
              <a:rPr lang="en-US" sz="6000" dirty="0" smtClean="0">
                <a:solidFill>
                  <a:srgbClr val="FFFFFF"/>
                </a:solidFill>
              </a:rPr>
              <a:t> </a:t>
            </a:r>
            <a:r>
              <a:rPr lang="en-US" sz="6000" dirty="0" err="1" smtClean="0">
                <a:solidFill>
                  <a:srgbClr val="FFFFFF"/>
                </a:solidFill>
              </a:rPr>
              <a:t>forestière</a:t>
            </a:r>
            <a:r>
              <a:rPr lang="en-US" sz="6000" dirty="0" smtClean="0">
                <a:solidFill>
                  <a:srgbClr val="FFFFFF"/>
                </a:solidFill>
              </a:rPr>
              <a:t> durable et Certification</a:t>
            </a:r>
            <a:br>
              <a:rPr lang="en-US" sz="6000" dirty="0" smtClean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=""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Historique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1993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1999 à Paris</a:t>
            </a:r>
          </a:p>
          <a:p>
            <a:endParaRPr lang="fr-FR" dirty="0" smtClean="0"/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9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Historique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1993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1999 à Paris</a:t>
            </a:r>
          </a:p>
          <a:p>
            <a:endParaRPr lang="fr-FR" dirty="0" smtClean="0"/>
          </a:p>
        </p:txBody>
      </p:sp>
      <p:sp>
        <p:nvSpPr>
          <p:cNvPr id="20" name="ZoneTexte 19"/>
          <p:cNvSpPr txBox="1"/>
          <p:nvPr/>
        </p:nvSpPr>
        <p:spPr>
          <a:xfrm>
            <a:off x="391887" y="3862251"/>
            <a:ext cx="1711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Modalités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55520" y="3611880"/>
            <a:ext cx="408432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Engagement  sur l’amélioration des forêts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Acceptation sur dossier valable 5 ans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Audit aléatoire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Révisions du standard tous les 5 ans</a:t>
            </a:r>
          </a:p>
          <a:p>
            <a:endParaRPr lang="fr-FR" dirty="0"/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705600" y="3550920"/>
            <a:ext cx="493776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Niveau de qualité des forêt initial imposé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Contrat valable 5 ans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Audit annuel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Révisions du standard tous les 5 ans</a:t>
            </a:r>
          </a:p>
          <a:p>
            <a:endParaRPr lang="fr-FR" dirty="0"/>
          </a:p>
        </p:txBody>
      </p:sp>
      <p:sp>
        <p:nvSpPr>
          <p:cNvPr id="28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Historique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1993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en 1999 à Paris</a:t>
            </a:r>
          </a:p>
          <a:p>
            <a:endParaRPr lang="fr-FR" dirty="0" smtClean="0"/>
          </a:p>
        </p:txBody>
      </p:sp>
      <p:sp>
        <p:nvSpPr>
          <p:cNvPr id="20" name="ZoneTexte 19"/>
          <p:cNvSpPr txBox="1"/>
          <p:nvPr/>
        </p:nvSpPr>
        <p:spPr>
          <a:xfrm>
            <a:off x="391887" y="3862251"/>
            <a:ext cx="1711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Modalités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55520" y="3611880"/>
            <a:ext cx="408432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Engagement  sur l’amélioration des forêts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Acceptation sur dossier valable 5 ans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Audit aléatoire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Révisions du standard tous les 5 ans</a:t>
            </a:r>
          </a:p>
          <a:p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559527" y="5995851"/>
            <a:ext cx="1193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Cible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087880" y="5657671"/>
            <a:ext cx="4373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Plus adaptés aux forêts de petites et moyennes surfaces (surtout européennes)</a:t>
            </a:r>
          </a:p>
          <a:p>
            <a:endParaRPr lang="fr-FR" dirty="0" smtClean="0"/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705600" y="5638800"/>
            <a:ext cx="5059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Plus adaptés aux forêts de grandes surfaces comme les forêts tropicales et boréales</a:t>
            </a:r>
          </a:p>
          <a:p>
            <a:endParaRPr lang="fr-FR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6705600" y="3550920"/>
            <a:ext cx="493776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Niveau de qualité des forêt initial imposé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Contrat valable 5 ans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Audit annuel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Révisions du standard tous les 5 ans</a:t>
            </a:r>
          </a:p>
          <a:p>
            <a:endParaRPr lang="fr-FR" dirty="0"/>
          </a:p>
        </p:txBody>
      </p:sp>
      <p:sp>
        <p:nvSpPr>
          <p:cNvPr id="28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 flipH="1">
            <a:off x="6278880" y="17983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39825"/>
            <a:ext cx="1191896" cy="1191896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5456" y="1333817"/>
            <a:ext cx="1721312" cy="997903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559527" y="145433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Coûts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088" y="4331018"/>
            <a:ext cx="57626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365760" y="3642360"/>
            <a:ext cx="315468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 smtClean="0">
                <a:solidFill>
                  <a:schemeClr val="tx1"/>
                </a:solidFill>
              </a:rPr>
              <a:t>Pour les entreprises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9120" y="2834640"/>
            <a:ext cx="5562600" cy="746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Forfait de 50 euros + 0.65 </a:t>
            </a:r>
            <a:r>
              <a:rPr lang="fr-FR" dirty="0" smtClean="0">
                <a:solidFill>
                  <a:schemeClr val="tx1"/>
                </a:solidFill>
              </a:rPr>
              <a:t>euros/ha/an </a:t>
            </a:r>
            <a:r>
              <a:rPr lang="fr-FR" dirty="0" smtClean="0">
                <a:solidFill>
                  <a:schemeClr val="tx1"/>
                </a:solidFill>
              </a:rPr>
              <a:t>pour les propriétaires de plus de 10 hectares</a:t>
            </a:r>
          </a:p>
          <a:p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533400" y="2087880"/>
            <a:ext cx="40538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 smtClean="0">
                <a:solidFill>
                  <a:schemeClr val="tx1"/>
                </a:solidFill>
              </a:rPr>
              <a:t>Pour les propriétaires forestiers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6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507480" y="2926080"/>
            <a:ext cx="5044440" cy="1158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Coût de l’audit initial et audit annuel aléatoire selon les organismes certificateurs (possibilité de subvention)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Adhésion annuelle : 100 euros</a:t>
            </a:r>
            <a:endParaRPr lang="fr-FR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6781800" y="2225040"/>
            <a:ext cx="51206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 smtClean="0">
                <a:solidFill>
                  <a:schemeClr val="tx1"/>
                </a:solidFill>
              </a:rPr>
              <a:t>Pour les propriétaires </a:t>
            </a:r>
            <a:r>
              <a:rPr lang="fr-FR" u="sng" dirty="0" smtClean="0">
                <a:solidFill>
                  <a:schemeClr val="tx1"/>
                </a:solidFill>
              </a:rPr>
              <a:t>forestiers et les entreprises</a:t>
            </a:r>
            <a:endParaRPr lang="fr-FR" u="sng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40996" y="4850673"/>
            <a:ext cx="5651004" cy="182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6812280" y="4297680"/>
            <a:ext cx="51206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 smtClean="0">
                <a:solidFill>
                  <a:schemeClr val="tx1"/>
                </a:solidFill>
              </a:rPr>
              <a:t>Pour les </a:t>
            </a:r>
            <a:r>
              <a:rPr lang="fr-FR" u="sng" dirty="0" err="1" smtClean="0">
                <a:solidFill>
                  <a:schemeClr val="tx1"/>
                </a:solidFill>
              </a:rPr>
              <a:t>les</a:t>
            </a:r>
            <a:r>
              <a:rPr lang="fr-FR" u="sng" dirty="0" smtClean="0">
                <a:solidFill>
                  <a:schemeClr val="tx1"/>
                </a:solidFill>
              </a:rPr>
              <a:t> entreprises</a:t>
            </a:r>
            <a:endParaRPr lang="fr-FR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942806" y="133241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Fonctionnement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0778" y="2149793"/>
            <a:ext cx="8059102" cy="421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79" y="3105784"/>
            <a:ext cx="1786255" cy="1786255"/>
          </a:xfrm>
          <a:prstGeom prst="rect">
            <a:avLst/>
          </a:prstGeom>
          <a:noFill/>
        </p:spPr>
      </p:pic>
      <p:sp>
        <p:nvSpPr>
          <p:cNvPr id="21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Fonctionnement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542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FSC délivre trois différents modèles de certificats:</a:t>
            </a:r>
            <a:endParaRPr lang="fr-FR" dirty="0"/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 smtClean="0"/>
              <a:t>Gestion forestière</a:t>
            </a:r>
            <a:endParaRPr lang="fr-FR" dirty="0" smtClean="0"/>
          </a:p>
          <a:p>
            <a:pPr algn="ctr"/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Fonctionnement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542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FSC délivre trois différents modèles de certificats:</a:t>
            </a:r>
            <a:endParaRPr lang="fr-FR" dirty="0"/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 smtClean="0"/>
              <a:t>Gestion forestière</a:t>
            </a:r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3520440" y="4846320"/>
            <a:ext cx="416052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 Chaîne de contrôle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623560" y="2667000"/>
            <a:ext cx="15240" cy="2103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accent3"/>
                </a:solidFill>
              </a:rPr>
              <a:t>Fonctionnement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542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FSC délivre trois différents modèles de certificats:</a:t>
            </a:r>
            <a:endParaRPr lang="fr-FR" dirty="0"/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 smtClean="0"/>
              <a:t>Gestion forestière</a:t>
            </a:r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3520440" y="4846320"/>
            <a:ext cx="416052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 Chaîne de contrôle</a:t>
            </a:r>
            <a:endParaRPr lang="fr-FR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7315200" y="3916680"/>
            <a:ext cx="4175760" cy="4724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Bois contrôlé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623560" y="2667000"/>
            <a:ext cx="15240" cy="2103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7528560" y="2651760"/>
            <a:ext cx="1310640" cy="1188720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Flèche droite 14"/>
          <p:cNvSpPr/>
          <p:nvPr/>
        </p:nvSpPr>
        <p:spPr>
          <a:xfrm>
            <a:off x="1280160" y="5074920"/>
            <a:ext cx="685800" cy="411480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2286000" y="4937760"/>
            <a:ext cx="6233160" cy="105156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>
                <a:hlinkClick r:id="rId4"/>
              </a:rPr>
              <a:t>https://www.thinglink.com/scene/1256633125748867075?editor-closed</a:t>
            </a:r>
            <a:endParaRPr lang="fr-FR" dirty="0" smtClean="0"/>
          </a:p>
          <a:p>
            <a:pPr algn="ctr"/>
            <a:endParaRPr lang="fr-FR" dirty="0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73639" y="1459864"/>
            <a:ext cx="1508761" cy="1508761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18642" y="3391217"/>
            <a:ext cx="2063055" cy="1196023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822960" y="1859280"/>
            <a:ext cx="8854440" cy="289560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 smtClean="0">
                <a:solidFill>
                  <a:schemeClr val="tx1"/>
                </a:solidFill>
              </a:rPr>
              <a:t>Instructions pour cette partie 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Dans cette partie, nous allons voir les tendances en matière de certification.</a:t>
            </a:r>
          </a:p>
          <a:p>
            <a:pPr lvl="0"/>
            <a:endParaRPr lang="fr-FR" dirty="0" smtClean="0">
              <a:solidFill>
                <a:schemeClr val="tx1"/>
              </a:solidFill>
            </a:endParaRP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Afin de suivre la suite du cours, vous devez vous retourner sur le site </a:t>
            </a:r>
            <a:r>
              <a:rPr lang="fr-FR" b="1" dirty="0" err="1" smtClean="0">
                <a:solidFill>
                  <a:schemeClr val="tx1"/>
                </a:solidFill>
              </a:rPr>
              <a:t>Thinglink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et  cliquez sur le lien ci-dessous et procéder de la manière que lors de la première partie.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Flèche courbée vers la droite 16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Bravo vous avez maintenant suivi l’ensemble de la deuxième partie !!!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Merci de bien vouloir évaluer vos connaissances en répondant au questionnaire ci –dessous : 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/>
        </p:nvGraphicFramePr>
        <p:xfrm>
          <a:off x="1119187" y="1850707"/>
          <a:ext cx="9564053" cy="2629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Volonté du consommateur d’acheter du bois « propre »</a:t>
            </a:r>
            <a:endParaRPr lang="fr-FR" sz="2400" dirty="0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Volonté du consommateur d’acheter du bois « propre »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Création de systèmes de certification par des ONG</a:t>
            </a:r>
            <a:endParaRPr lang="fr-FR" sz="2400" dirty="0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Volonté du consommateur d’acheter du bois « propre »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Création de systèmes de certification par des ONG</a:t>
            </a:r>
            <a:endParaRPr lang="fr-FR" sz="2400" dirty="0"/>
          </a:p>
        </p:txBody>
      </p:sp>
      <p:sp>
        <p:nvSpPr>
          <p:cNvPr id="16" name="Flèche vers le bas 15"/>
          <p:cNvSpPr/>
          <p:nvPr/>
        </p:nvSpPr>
        <p:spPr>
          <a:xfrm rot="2945370">
            <a:off x="3322320" y="4206240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9355843">
            <a:off x="5623560" y="4206239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5919" y="4721224"/>
            <a:ext cx="1786255" cy="1786255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615" y="5128577"/>
            <a:ext cx="2465705" cy="1429453"/>
          </a:xfrm>
          <a:prstGeom prst="rect">
            <a:avLst/>
          </a:prstGeom>
          <a:noFill/>
        </p:spPr>
      </p:pic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Volonté du consommateur d’acheter du bois « propre »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Création de systèmes de certification par des ONG</a:t>
            </a:r>
            <a:endParaRPr lang="fr-FR" sz="2400" dirty="0"/>
          </a:p>
        </p:txBody>
      </p:sp>
      <p:sp>
        <p:nvSpPr>
          <p:cNvPr id="16" name="Flèche vers le bas 15"/>
          <p:cNvSpPr/>
          <p:nvPr/>
        </p:nvSpPr>
        <p:spPr>
          <a:xfrm rot="2945370">
            <a:off x="3322320" y="4206240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9355843">
            <a:off x="5623560" y="4206239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5919" y="4721224"/>
            <a:ext cx="1786255" cy="1786255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615" y="5128577"/>
            <a:ext cx="2465705" cy="1429453"/>
          </a:xfrm>
          <a:prstGeom prst="rect">
            <a:avLst/>
          </a:prstGeom>
          <a:noFill/>
        </p:spPr>
      </p:pic>
      <p:sp>
        <p:nvSpPr>
          <p:cNvPr id="20" name="Plus 19"/>
          <p:cNvSpPr/>
          <p:nvPr/>
        </p:nvSpPr>
        <p:spPr>
          <a:xfrm>
            <a:off x="7193280" y="5029200"/>
            <a:ext cx="822960" cy="7162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11765" y="3792855"/>
            <a:ext cx="1316355" cy="118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0530840" y="304800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CSA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46758" y="4125278"/>
            <a:ext cx="1787842" cy="1787842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8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65080" y="5222557"/>
            <a:ext cx="1635443" cy="1635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464040" y="629412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ATFS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854440" y="374904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SFI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5" r="1295" b="2610"/>
          <a:stretch/>
        </p:blipFill>
        <p:spPr bwMode="auto">
          <a:xfrm>
            <a:off x="1888664" y="1535832"/>
            <a:ext cx="8124016" cy="4525095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9280" y="1378268"/>
            <a:ext cx="83820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280836A7-B9F8-4649-BDB2-42010DE4B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441" y="723676"/>
            <a:ext cx="8202382" cy="530359"/>
          </a:xfrm>
        </p:spPr>
        <p:txBody>
          <a:bodyPr>
            <a:normAutofit/>
          </a:bodyPr>
          <a:lstStyle/>
          <a:p>
            <a:pPr>
              <a:buClr>
                <a:srgbClr val="90C226"/>
              </a:buClr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Module </a:t>
            </a:r>
            <a:r>
              <a:rPr lang="en-GB" dirty="0" smtClean="0"/>
              <a:t>3 : </a:t>
            </a:r>
            <a:r>
              <a:rPr lang="en-GB" dirty="0" err="1" smtClean="0"/>
              <a:t>Principes</a:t>
            </a:r>
            <a:r>
              <a:rPr lang="en-GB" dirty="0" smtClean="0"/>
              <a:t> de la certification</a:t>
            </a:r>
            <a:endParaRPr lang="fr-FR" dirty="0" smtClean="0"/>
          </a:p>
          <a:p>
            <a:pPr lvl="0">
              <a:buClr>
                <a:srgbClr val="90C226"/>
              </a:buClr>
            </a:pP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None/>
            </a:pPr>
            <a:endParaRPr lang="fr-FR" dirty="0" smtClean="0"/>
          </a:p>
        </p:txBody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=""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Partie 2 : Qu’est ce que la certification forestière ?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=""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pic>
        <p:nvPicPr>
          <p:cNvPr id="18" name="The Proof of Traceability with PEFC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264920" y="1341120"/>
            <a:ext cx="7178040" cy="5383530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>
          <a:xfrm>
            <a:off x="8351520" y="1341120"/>
            <a:ext cx="3352800" cy="89916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ajouter les sous titres !!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8823960" y="2941320"/>
            <a:ext cx="2407920" cy="1188720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3"/>
                </a:solidFill>
              </a:rPr>
              <a:t>Cliquez sur la vidéo !!</a:t>
            </a:r>
            <a:endParaRPr lang="fr-FR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30365</TotalTime>
  <Words>596</Words>
  <Application>Microsoft Office PowerPoint</Application>
  <PresentationFormat>Personnalisé</PresentationFormat>
  <Paragraphs>107</Paragraphs>
  <Slides>19</Slides>
  <Notes>15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Facette</vt:lpstr>
      <vt:lpstr>Gestion forestière durable et Certification </vt:lpstr>
      <vt:lpstr>Diapositive 2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  <vt:lpstr>Partie 2 : Qu’est ce que la certification forestière 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Windows User</cp:lastModifiedBy>
  <cp:revision>48</cp:revision>
  <dcterms:created xsi:type="dcterms:W3CDTF">2019-06-11T12:37:09Z</dcterms:created>
  <dcterms:modified xsi:type="dcterms:W3CDTF">2020-01-05T18:54:13Z</dcterms:modified>
</cp:coreProperties>
</file>