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4"/>
  </p:notesMasterIdLst>
  <p:sldIdLst>
    <p:sldId id="256" r:id="rId2"/>
    <p:sldId id="307" r:id="rId3"/>
    <p:sldId id="333" r:id="rId4"/>
    <p:sldId id="311" r:id="rId5"/>
    <p:sldId id="314" r:id="rId6"/>
    <p:sldId id="327" r:id="rId7"/>
    <p:sldId id="324" r:id="rId8"/>
    <p:sldId id="328" r:id="rId9"/>
    <p:sldId id="329" r:id="rId10"/>
    <p:sldId id="335" r:id="rId11"/>
    <p:sldId id="334" r:id="rId12"/>
    <p:sldId id="33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sistant assistant" initials="aa" lastIdx="5" clrIdx="0">
    <p:extLst>
      <p:ext uri="{19B8F6BF-5375-455C-9EA6-DF929625EA0E}">
        <p15:presenceInfo xmlns:p15="http://schemas.microsoft.com/office/powerpoint/2012/main" userId="S-1-5-21-1448040551-3079006090-2869845636-116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5" autoAdjust="0"/>
    <p:restoredTop sz="86201" autoAdjust="0"/>
  </p:normalViewPr>
  <p:slideViewPr>
    <p:cSldViewPr snapToGrid="0">
      <p:cViewPr varScale="1">
        <p:scale>
          <a:sx n="58" d="100"/>
          <a:sy n="58" d="100"/>
        </p:scale>
        <p:origin x="114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3-24T16:07:16.989" idx="2">
    <p:pos x="2953" y="2168"/>
    <p:text>Here are the PEFC standards in French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3-24T16:17:03.331" idx="3">
    <p:pos x="6835" y="614"/>
    <p:text>Interview in french of a forest owner : if no equivalent can be found in your country, I will look into adding subtitles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3-24T16:17:50.535" idx="4">
    <p:pos x="6624" y="749"/>
    <p:text>Interview of the representative of a logging company. If now equivalent can be found on PEFC national website, I will look into adding subtitles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3-24T16:18:32.937" idx="5">
    <p:pos x="6720" y="576"/>
    <p:text>Interview of the representative of wood industry. If now equivalent can be found on PEFC national website, I will look into adding subtitles</p:text>
    <p:extLst>
      <p:ext uri="{C676402C-5697-4E1C-873F-D02D1690AC5C}">
        <p15:threadingInfo xmlns:p15="http://schemas.microsoft.com/office/powerpoint/2012/main" timeZoneBias="-6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C52D74-41DE-421F-BC9F-6334243EB382}" type="doc">
      <dgm:prSet loTypeId="urn:microsoft.com/office/officeart/2005/8/layout/vList5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fr-FR"/>
        </a:p>
      </dgm:t>
    </dgm:pt>
    <dgm:pt modelId="{8ECBF49E-3089-4DFA-BB7C-01425BDB17F7}">
      <dgm:prSet phldrT="[Texte]" custT="1"/>
      <dgm:spPr/>
      <dgm:t>
        <a:bodyPr/>
        <a:lstStyle/>
        <a:p>
          <a:pPr algn="l"/>
          <a:r>
            <a:rPr lang="en-GB" sz="3600" b="0" dirty="0"/>
            <a:t>Section 3 : Getting certified – requirements and benefits</a:t>
          </a:r>
          <a:endParaRPr lang="fr-FR" sz="3600" b="0" dirty="0"/>
        </a:p>
      </dgm:t>
    </dgm:pt>
    <dgm:pt modelId="{DF8EF797-FB7A-49C0-AEDD-8B680DB0FF34}" type="parTrans" cxnId="{597F25DE-BA52-41CB-854D-ECBD611AFD52}">
      <dgm:prSet/>
      <dgm:spPr/>
      <dgm:t>
        <a:bodyPr/>
        <a:lstStyle/>
        <a:p>
          <a:endParaRPr lang="fr-FR" sz="1800"/>
        </a:p>
      </dgm:t>
    </dgm:pt>
    <dgm:pt modelId="{55FCADF9-9F3F-42A3-B375-291E18DCFF22}" type="sibTrans" cxnId="{597F25DE-BA52-41CB-854D-ECBD611AFD52}">
      <dgm:prSet/>
      <dgm:spPr/>
      <dgm:t>
        <a:bodyPr/>
        <a:lstStyle/>
        <a:p>
          <a:endParaRPr lang="fr-FR" sz="1800"/>
        </a:p>
      </dgm:t>
    </dgm:pt>
    <dgm:pt modelId="{1BB78CC9-5AF7-4269-B451-34A0DE77858C}" type="pres">
      <dgm:prSet presAssocID="{15C52D74-41DE-421F-BC9F-6334243EB382}" presName="Name0" presStyleCnt="0">
        <dgm:presLayoutVars>
          <dgm:dir/>
          <dgm:animLvl val="lvl"/>
          <dgm:resizeHandles val="exact"/>
        </dgm:presLayoutVars>
      </dgm:prSet>
      <dgm:spPr/>
    </dgm:pt>
    <dgm:pt modelId="{3AF39CD3-E6F9-4A30-BE21-128CB250E83A}" type="pres">
      <dgm:prSet presAssocID="{8ECBF49E-3089-4DFA-BB7C-01425BDB17F7}" presName="linNode" presStyleCnt="0"/>
      <dgm:spPr/>
    </dgm:pt>
    <dgm:pt modelId="{F4EA90A1-DA83-490E-8161-142A3E848B70}" type="pres">
      <dgm:prSet presAssocID="{8ECBF49E-3089-4DFA-BB7C-01425BDB17F7}" presName="parentText" presStyleLbl="node1" presStyleIdx="0" presStyleCnt="1" custScaleX="178629" custScaleY="41312">
        <dgm:presLayoutVars>
          <dgm:chMax val="1"/>
          <dgm:bulletEnabled val="1"/>
        </dgm:presLayoutVars>
      </dgm:prSet>
      <dgm:spPr/>
    </dgm:pt>
  </dgm:ptLst>
  <dgm:cxnLst>
    <dgm:cxn modelId="{E8A35208-D6E5-4A05-A8BD-2C47A31D28FF}" type="presOf" srcId="{15C52D74-41DE-421F-BC9F-6334243EB382}" destId="{1BB78CC9-5AF7-4269-B451-34A0DE77858C}" srcOrd="0" destOrd="0" presId="urn:microsoft.com/office/officeart/2005/8/layout/vList5"/>
    <dgm:cxn modelId="{583E1C68-2D71-4DDB-8DCC-F71A981E6E53}" type="presOf" srcId="{8ECBF49E-3089-4DFA-BB7C-01425BDB17F7}" destId="{F4EA90A1-DA83-490E-8161-142A3E848B70}" srcOrd="0" destOrd="0" presId="urn:microsoft.com/office/officeart/2005/8/layout/vList5"/>
    <dgm:cxn modelId="{597F25DE-BA52-41CB-854D-ECBD611AFD52}" srcId="{15C52D74-41DE-421F-BC9F-6334243EB382}" destId="{8ECBF49E-3089-4DFA-BB7C-01425BDB17F7}" srcOrd="0" destOrd="0" parTransId="{DF8EF797-FB7A-49C0-AEDD-8B680DB0FF34}" sibTransId="{55FCADF9-9F3F-42A3-B375-291E18DCFF22}"/>
    <dgm:cxn modelId="{79B758C3-82DB-4E5F-A346-5888AF9E5281}" type="presParOf" srcId="{1BB78CC9-5AF7-4269-B451-34A0DE77858C}" destId="{3AF39CD3-E6F9-4A30-BE21-128CB250E83A}" srcOrd="0" destOrd="0" presId="urn:microsoft.com/office/officeart/2005/8/layout/vList5"/>
    <dgm:cxn modelId="{C0EDBDF6-FBAE-478F-A328-B59212FCD13D}" type="presParOf" srcId="{3AF39CD3-E6F9-4A30-BE21-128CB250E83A}" destId="{F4EA90A1-DA83-490E-8161-142A3E848B70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EE315F-15D3-4322-A519-47A0706EEF22}" type="doc">
      <dgm:prSet loTypeId="urn:microsoft.com/office/officeart/2005/8/layout/matrix1" loCatId="matrix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fr-FR"/>
        </a:p>
      </dgm:t>
    </dgm:pt>
    <dgm:pt modelId="{3A727B6E-6DC2-4597-AE6A-25E92134CF12}">
      <dgm:prSet phldrT="[Texte]"/>
      <dgm:spPr/>
      <dgm:t>
        <a:bodyPr/>
        <a:lstStyle/>
        <a:p>
          <a:r>
            <a:rPr lang="fr-FR" dirty="0" err="1"/>
            <a:t>Benefits</a:t>
          </a:r>
          <a:endParaRPr lang="fr-FR" dirty="0"/>
        </a:p>
      </dgm:t>
    </dgm:pt>
    <dgm:pt modelId="{EB671EF9-BB9F-44FC-93DA-2C7CF36CA276}" type="parTrans" cxnId="{3C5763EA-52A9-4CC0-8B0B-5324EC74E43F}">
      <dgm:prSet/>
      <dgm:spPr/>
      <dgm:t>
        <a:bodyPr/>
        <a:lstStyle/>
        <a:p>
          <a:endParaRPr lang="fr-FR"/>
        </a:p>
      </dgm:t>
    </dgm:pt>
    <dgm:pt modelId="{1F7E24A8-AAB7-4C79-9D2F-E90E3E602FFA}" type="sibTrans" cxnId="{3C5763EA-52A9-4CC0-8B0B-5324EC74E43F}">
      <dgm:prSet/>
      <dgm:spPr/>
      <dgm:t>
        <a:bodyPr/>
        <a:lstStyle/>
        <a:p>
          <a:endParaRPr lang="fr-FR"/>
        </a:p>
      </dgm:t>
    </dgm:pt>
    <dgm:pt modelId="{16CB1AAE-255D-4FB8-8D14-FD17C1798719}">
      <dgm:prSet phldrT="[Texte]"/>
      <dgm:spPr/>
      <dgm:t>
        <a:bodyPr/>
        <a:lstStyle/>
        <a:p>
          <a:r>
            <a:rPr lang="fr-FR" dirty="0"/>
            <a:t>Forest </a:t>
          </a:r>
          <a:r>
            <a:rPr lang="fr-FR" dirty="0" err="1"/>
            <a:t>owner</a:t>
          </a:r>
          <a:endParaRPr lang="fr-FR" dirty="0"/>
        </a:p>
      </dgm:t>
    </dgm:pt>
    <dgm:pt modelId="{6DB14ADA-2E51-4AF6-BEBE-7CA78FB1E332}" type="parTrans" cxnId="{C9621237-601E-4F21-89C0-4318444A1E02}">
      <dgm:prSet/>
      <dgm:spPr/>
      <dgm:t>
        <a:bodyPr/>
        <a:lstStyle/>
        <a:p>
          <a:endParaRPr lang="fr-FR"/>
        </a:p>
      </dgm:t>
    </dgm:pt>
    <dgm:pt modelId="{333A5EB1-CC8F-40E6-8DB2-7F10D107D04E}" type="sibTrans" cxnId="{C9621237-601E-4F21-89C0-4318444A1E02}">
      <dgm:prSet/>
      <dgm:spPr/>
      <dgm:t>
        <a:bodyPr/>
        <a:lstStyle/>
        <a:p>
          <a:endParaRPr lang="fr-FR"/>
        </a:p>
      </dgm:t>
    </dgm:pt>
    <dgm:pt modelId="{830C68F4-5ECD-428D-9CDB-4C3560EFD415}">
      <dgm:prSet phldrT="[Texte]"/>
      <dgm:spPr/>
      <dgm:t>
        <a:bodyPr/>
        <a:lstStyle/>
        <a:p>
          <a:r>
            <a:rPr lang="fr-FR" dirty="0"/>
            <a:t>Forest manager</a:t>
          </a:r>
        </a:p>
      </dgm:t>
    </dgm:pt>
    <dgm:pt modelId="{3F259BB6-A278-4C46-877D-D0F459311450}" type="parTrans" cxnId="{F837A24A-D013-44E8-BDBE-EE041EB51FEB}">
      <dgm:prSet/>
      <dgm:spPr/>
      <dgm:t>
        <a:bodyPr/>
        <a:lstStyle/>
        <a:p>
          <a:endParaRPr lang="fr-FR"/>
        </a:p>
      </dgm:t>
    </dgm:pt>
    <dgm:pt modelId="{EF328AD6-3E13-4732-A90C-DD4D091597E2}" type="sibTrans" cxnId="{F837A24A-D013-44E8-BDBE-EE041EB51FEB}">
      <dgm:prSet/>
      <dgm:spPr/>
      <dgm:t>
        <a:bodyPr/>
        <a:lstStyle/>
        <a:p>
          <a:endParaRPr lang="fr-FR"/>
        </a:p>
      </dgm:t>
    </dgm:pt>
    <dgm:pt modelId="{A5249CCC-73A3-4B19-8CFA-D008EEC81231}">
      <dgm:prSet phldrT="[Texte]"/>
      <dgm:spPr/>
      <dgm:t>
        <a:bodyPr/>
        <a:lstStyle/>
        <a:p>
          <a:r>
            <a:rPr lang="fr-FR" dirty="0" err="1"/>
            <a:t>Working</a:t>
          </a:r>
          <a:r>
            <a:rPr lang="fr-FR" dirty="0"/>
            <a:t> at a </a:t>
          </a:r>
          <a:r>
            <a:rPr lang="fr-FR" dirty="0" err="1"/>
            <a:t>logging</a:t>
          </a:r>
          <a:r>
            <a:rPr lang="fr-FR" dirty="0"/>
            <a:t> </a:t>
          </a:r>
          <a:r>
            <a:rPr lang="fr-FR" dirty="0" err="1"/>
            <a:t>company</a:t>
          </a:r>
          <a:endParaRPr lang="fr-FR" dirty="0"/>
        </a:p>
      </dgm:t>
    </dgm:pt>
    <dgm:pt modelId="{BBA3B239-9A30-408D-8E91-EC70D3F0A440}" type="parTrans" cxnId="{D285BEDC-BEE6-4D20-B7AD-496CDE1984EF}">
      <dgm:prSet/>
      <dgm:spPr/>
      <dgm:t>
        <a:bodyPr/>
        <a:lstStyle/>
        <a:p>
          <a:endParaRPr lang="fr-FR"/>
        </a:p>
      </dgm:t>
    </dgm:pt>
    <dgm:pt modelId="{49A82791-CE8F-4A79-83AB-44EE510110E9}" type="sibTrans" cxnId="{D285BEDC-BEE6-4D20-B7AD-496CDE1984EF}">
      <dgm:prSet/>
      <dgm:spPr/>
      <dgm:t>
        <a:bodyPr/>
        <a:lstStyle/>
        <a:p>
          <a:endParaRPr lang="fr-FR"/>
        </a:p>
      </dgm:t>
    </dgm:pt>
    <dgm:pt modelId="{1B60834F-CD05-4335-8567-38EDEE19396D}">
      <dgm:prSet phldrT="[Texte]"/>
      <dgm:spPr/>
      <dgm:t>
        <a:bodyPr/>
        <a:lstStyle/>
        <a:p>
          <a:r>
            <a:rPr lang="fr-FR" dirty="0" err="1"/>
            <a:t>Working</a:t>
          </a:r>
          <a:r>
            <a:rPr lang="fr-FR" dirty="0"/>
            <a:t> at a </a:t>
          </a:r>
          <a:r>
            <a:rPr lang="fr-FR" dirty="0" err="1"/>
            <a:t>wood</a:t>
          </a:r>
          <a:r>
            <a:rPr lang="fr-FR" dirty="0"/>
            <a:t> </a:t>
          </a:r>
          <a:r>
            <a:rPr lang="fr-FR" dirty="0" err="1"/>
            <a:t>industry</a:t>
          </a:r>
          <a:endParaRPr lang="fr-FR" dirty="0"/>
        </a:p>
      </dgm:t>
    </dgm:pt>
    <dgm:pt modelId="{206E5FF8-6410-44A5-9BA2-97D03F7EC34B}" type="parTrans" cxnId="{541A15A6-7EFE-4DD7-A8D2-DBB302AF0B7B}">
      <dgm:prSet/>
      <dgm:spPr/>
      <dgm:t>
        <a:bodyPr/>
        <a:lstStyle/>
        <a:p>
          <a:endParaRPr lang="fr-FR"/>
        </a:p>
      </dgm:t>
    </dgm:pt>
    <dgm:pt modelId="{921EE0B8-5DE6-414E-A445-D16F88EF6909}" type="sibTrans" cxnId="{541A15A6-7EFE-4DD7-A8D2-DBB302AF0B7B}">
      <dgm:prSet/>
      <dgm:spPr/>
      <dgm:t>
        <a:bodyPr/>
        <a:lstStyle/>
        <a:p>
          <a:endParaRPr lang="fr-FR"/>
        </a:p>
      </dgm:t>
    </dgm:pt>
    <dgm:pt modelId="{C82253E7-B248-4FCE-A623-098D74E5A252}" type="pres">
      <dgm:prSet presAssocID="{FFEE315F-15D3-4322-A519-47A0706EEF22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9526D7E-3880-47E5-8951-7FA75AFF268D}" type="pres">
      <dgm:prSet presAssocID="{FFEE315F-15D3-4322-A519-47A0706EEF22}" presName="matrix" presStyleCnt="0"/>
      <dgm:spPr/>
    </dgm:pt>
    <dgm:pt modelId="{93C3EEB3-0CB0-4332-AE0D-0EDF493F65EA}" type="pres">
      <dgm:prSet presAssocID="{FFEE315F-15D3-4322-A519-47A0706EEF22}" presName="tile1" presStyleLbl="node1" presStyleIdx="0" presStyleCnt="4"/>
      <dgm:spPr/>
    </dgm:pt>
    <dgm:pt modelId="{C6937771-47A8-433D-A3DC-0ABDF5576A18}" type="pres">
      <dgm:prSet presAssocID="{FFEE315F-15D3-4322-A519-47A0706EEF22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9C9E271E-E2CD-4DB4-8AD8-E7E091B2E658}" type="pres">
      <dgm:prSet presAssocID="{FFEE315F-15D3-4322-A519-47A0706EEF22}" presName="tile2" presStyleLbl="node1" presStyleIdx="1" presStyleCnt="4"/>
      <dgm:spPr/>
    </dgm:pt>
    <dgm:pt modelId="{63E17437-8784-4AE0-9121-C7B2245FE7F1}" type="pres">
      <dgm:prSet presAssocID="{FFEE315F-15D3-4322-A519-47A0706EEF22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FB571699-CB3F-41CB-84B5-0A633B1959EB}" type="pres">
      <dgm:prSet presAssocID="{FFEE315F-15D3-4322-A519-47A0706EEF22}" presName="tile3" presStyleLbl="node1" presStyleIdx="2" presStyleCnt="4"/>
      <dgm:spPr/>
    </dgm:pt>
    <dgm:pt modelId="{FD17FDB3-A6A6-4595-90DC-15EC4ED56C83}" type="pres">
      <dgm:prSet presAssocID="{FFEE315F-15D3-4322-A519-47A0706EEF22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8F8FB95D-A8EC-4988-8C22-791BFB240CC3}" type="pres">
      <dgm:prSet presAssocID="{FFEE315F-15D3-4322-A519-47A0706EEF22}" presName="tile4" presStyleLbl="node1" presStyleIdx="3" presStyleCnt="4"/>
      <dgm:spPr/>
    </dgm:pt>
    <dgm:pt modelId="{25572493-37EE-4D34-984D-F4CB4E40B7FA}" type="pres">
      <dgm:prSet presAssocID="{FFEE315F-15D3-4322-A519-47A0706EEF22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ADEB8DA5-6CAD-4BE7-97C3-6CB892C87E54}" type="pres">
      <dgm:prSet presAssocID="{FFEE315F-15D3-4322-A519-47A0706EEF22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126B410C-FED6-4461-AE81-8475DDE56354}" type="presOf" srcId="{1B60834F-CD05-4335-8567-38EDEE19396D}" destId="{25572493-37EE-4D34-984D-F4CB4E40B7FA}" srcOrd="1" destOrd="0" presId="urn:microsoft.com/office/officeart/2005/8/layout/matrix1"/>
    <dgm:cxn modelId="{C9621237-601E-4F21-89C0-4318444A1E02}" srcId="{3A727B6E-6DC2-4597-AE6A-25E92134CF12}" destId="{16CB1AAE-255D-4FB8-8D14-FD17C1798719}" srcOrd="0" destOrd="0" parTransId="{6DB14ADA-2E51-4AF6-BEBE-7CA78FB1E332}" sibTransId="{333A5EB1-CC8F-40E6-8DB2-7F10D107D04E}"/>
    <dgm:cxn modelId="{F837A24A-D013-44E8-BDBE-EE041EB51FEB}" srcId="{3A727B6E-6DC2-4597-AE6A-25E92134CF12}" destId="{830C68F4-5ECD-428D-9CDB-4C3560EFD415}" srcOrd="1" destOrd="0" parTransId="{3F259BB6-A278-4C46-877D-D0F459311450}" sibTransId="{EF328AD6-3E13-4732-A90C-DD4D091597E2}"/>
    <dgm:cxn modelId="{F802B672-B726-4CEF-ADF3-C092B82B87B6}" type="presOf" srcId="{A5249CCC-73A3-4B19-8CFA-D008EEC81231}" destId="{FB571699-CB3F-41CB-84B5-0A633B1959EB}" srcOrd="0" destOrd="0" presId="urn:microsoft.com/office/officeart/2005/8/layout/matrix1"/>
    <dgm:cxn modelId="{4198577E-2548-4936-B7D3-B812870479BF}" type="presOf" srcId="{16CB1AAE-255D-4FB8-8D14-FD17C1798719}" destId="{C6937771-47A8-433D-A3DC-0ABDF5576A18}" srcOrd="1" destOrd="0" presId="urn:microsoft.com/office/officeart/2005/8/layout/matrix1"/>
    <dgm:cxn modelId="{E63F1688-6968-41FC-9859-0267227506C7}" type="presOf" srcId="{830C68F4-5ECD-428D-9CDB-4C3560EFD415}" destId="{9C9E271E-E2CD-4DB4-8AD8-E7E091B2E658}" srcOrd="0" destOrd="0" presId="urn:microsoft.com/office/officeart/2005/8/layout/matrix1"/>
    <dgm:cxn modelId="{2C2656A0-6DBA-4F54-AA84-5DC4552B9DE9}" type="presOf" srcId="{16CB1AAE-255D-4FB8-8D14-FD17C1798719}" destId="{93C3EEB3-0CB0-4332-AE0D-0EDF493F65EA}" srcOrd="0" destOrd="0" presId="urn:microsoft.com/office/officeart/2005/8/layout/matrix1"/>
    <dgm:cxn modelId="{541A15A6-7EFE-4DD7-A8D2-DBB302AF0B7B}" srcId="{3A727B6E-6DC2-4597-AE6A-25E92134CF12}" destId="{1B60834F-CD05-4335-8567-38EDEE19396D}" srcOrd="3" destOrd="0" parTransId="{206E5FF8-6410-44A5-9BA2-97D03F7EC34B}" sibTransId="{921EE0B8-5DE6-414E-A445-D16F88EF6909}"/>
    <dgm:cxn modelId="{CE6007AA-6B5F-473A-B5AF-4CD690941383}" type="presOf" srcId="{1B60834F-CD05-4335-8567-38EDEE19396D}" destId="{8F8FB95D-A8EC-4988-8C22-791BFB240CC3}" srcOrd="0" destOrd="0" presId="urn:microsoft.com/office/officeart/2005/8/layout/matrix1"/>
    <dgm:cxn modelId="{E0B2BBC4-EA28-42A9-9076-F00B8B07A5C3}" type="presOf" srcId="{A5249CCC-73A3-4B19-8CFA-D008EEC81231}" destId="{FD17FDB3-A6A6-4595-90DC-15EC4ED56C83}" srcOrd="1" destOrd="0" presId="urn:microsoft.com/office/officeart/2005/8/layout/matrix1"/>
    <dgm:cxn modelId="{E470F2C9-799C-48A8-A338-EF39F6918EC4}" type="presOf" srcId="{FFEE315F-15D3-4322-A519-47A0706EEF22}" destId="{C82253E7-B248-4FCE-A623-098D74E5A252}" srcOrd="0" destOrd="0" presId="urn:microsoft.com/office/officeart/2005/8/layout/matrix1"/>
    <dgm:cxn modelId="{D285BEDC-BEE6-4D20-B7AD-496CDE1984EF}" srcId="{3A727B6E-6DC2-4597-AE6A-25E92134CF12}" destId="{A5249CCC-73A3-4B19-8CFA-D008EEC81231}" srcOrd="2" destOrd="0" parTransId="{BBA3B239-9A30-408D-8E91-EC70D3F0A440}" sibTransId="{49A82791-CE8F-4A79-83AB-44EE510110E9}"/>
    <dgm:cxn modelId="{E24EA1DD-77C2-4808-B839-146EC9BB767D}" type="presOf" srcId="{3A727B6E-6DC2-4597-AE6A-25E92134CF12}" destId="{ADEB8DA5-6CAD-4BE7-97C3-6CB892C87E54}" srcOrd="0" destOrd="0" presId="urn:microsoft.com/office/officeart/2005/8/layout/matrix1"/>
    <dgm:cxn modelId="{A09DB0E2-8A14-46C2-B1D3-674F91674DDF}" type="presOf" srcId="{830C68F4-5ECD-428D-9CDB-4C3560EFD415}" destId="{63E17437-8784-4AE0-9121-C7B2245FE7F1}" srcOrd="1" destOrd="0" presId="urn:microsoft.com/office/officeart/2005/8/layout/matrix1"/>
    <dgm:cxn modelId="{3C5763EA-52A9-4CC0-8B0B-5324EC74E43F}" srcId="{FFEE315F-15D3-4322-A519-47A0706EEF22}" destId="{3A727B6E-6DC2-4597-AE6A-25E92134CF12}" srcOrd="0" destOrd="0" parTransId="{EB671EF9-BB9F-44FC-93DA-2C7CF36CA276}" sibTransId="{1F7E24A8-AAB7-4C79-9D2F-E90E3E602FFA}"/>
    <dgm:cxn modelId="{11D52CB0-5DD8-4F07-ACA2-53198D216835}" type="presParOf" srcId="{C82253E7-B248-4FCE-A623-098D74E5A252}" destId="{19526D7E-3880-47E5-8951-7FA75AFF268D}" srcOrd="0" destOrd="0" presId="urn:microsoft.com/office/officeart/2005/8/layout/matrix1"/>
    <dgm:cxn modelId="{2B1E9DA9-8C50-4406-B4B7-9987C61DE41A}" type="presParOf" srcId="{19526D7E-3880-47E5-8951-7FA75AFF268D}" destId="{93C3EEB3-0CB0-4332-AE0D-0EDF493F65EA}" srcOrd="0" destOrd="0" presId="urn:microsoft.com/office/officeart/2005/8/layout/matrix1"/>
    <dgm:cxn modelId="{3CCA13A6-CF74-4EEC-8FA6-4B3B60EFB238}" type="presParOf" srcId="{19526D7E-3880-47E5-8951-7FA75AFF268D}" destId="{C6937771-47A8-433D-A3DC-0ABDF5576A18}" srcOrd="1" destOrd="0" presId="urn:microsoft.com/office/officeart/2005/8/layout/matrix1"/>
    <dgm:cxn modelId="{F665CF02-FB76-40EF-BEE7-6791C0EB0B9D}" type="presParOf" srcId="{19526D7E-3880-47E5-8951-7FA75AFF268D}" destId="{9C9E271E-E2CD-4DB4-8AD8-E7E091B2E658}" srcOrd="2" destOrd="0" presId="urn:microsoft.com/office/officeart/2005/8/layout/matrix1"/>
    <dgm:cxn modelId="{7790DB92-458B-44BE-9437-27F1F7E87E84}" type="presParOf" srcId="{19526D7E-3880-47E5-8951-7FA75AFF268D}" destId="{63E17437-8784-4AE0-9121-C7B2245FE7F1}" srcOrd="3" destOrd="0" presId="urn:microsoft.com/office/officeart/2005/8/layout/matrix1"/>
    <dgm:cxn modelId="{18B489D6-C841-487E-B871-70DBBB694375}" type="presParOf" srcId="{19526D7E-3880-47E5-8951-7FA75AFF268D}" destId="{FB571699-CB3F-41CB-84B5-0A633B1959EB}" srcOrd="4" destOrd="0" presId="urn:microsoft.com/office/officeart/2005/8/layout/matrix1"/>
    <dgm:cxn modelId="{B02ECE01-AAF6-4E74-8757-33FCD4219EC3}" type="presParOf" srcId="{19526D7E-3880-47E5-8951-7FA75AFF268D}" destId="{FD17FDB3-A6A6-4595-90DC-15EC4ED56C83}" srcOrd="5" destOrd="0" presId="urn:microsoft.com/office/officeart/2005/8/layout/matrix1"/>
    <dgm:cxn modelId="{D2D82E29-B7F9-4D8E-9601-EFA80277E74D}" type="presParOf" srcId="{19526D7E-3880-47E5-8951-7FA75AFF268D}" destId="{8F8FB95D-A8EC-4988-8C22-791BFB240CC3}" srcOrd="6" destOrd="0" presId="urn:microsoft.com/office/officeart/2005/8/layout/matrix1"/>
    <dgm:cxn modelId="{FD896326-170B-47C2-A2BF-8ADBB5F3B076}" type="presParOf" srcId="{19526D7E-3880-47E5-8951-7FA75AFF268D}" destId="{25572493-37EE-4D34-984D-F4CB4E40B7FA}" srcOrd="7" destOrd="0" presId="urn:microsoft.com/office/officeart/2005/8/layout/matrix1"/>
    <dgm:cxn modelId="{EA474AD7-4D92-460B-802F-25DADDF755F6}" type="presParOf" srcId="{C82253E7-B248-4FCE-A623-098D74E5A252}" destId="{ADEB8DA5-6CAD-4BE7-97C3-6CB892C87E54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EA90A1-DA83-490E-8161-142A3E848B70}">
      <dsp:nvSpPr>
        <dsp:cNvPr id="0" name=""/>
        <dsp:cNvSpPr/>
      </dsp:nvSpPr>
      <dsp:spPr>
        <a:xfrm>
          <a:off x="1706875" y="1478284"/>
          <a:ext cx="6150302" cy="208120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b="0" kern="1200" dirty="0"/>
            <a:t>Section 3 : Getting certified – requirements and benefits</a:t>
          </a:r>
          <a:endParaRPr lang="fr-FR" sz="3600" b="0" kern="1200" dirty="0"/>
        </a:p>
      </dsp:txBody>
      <dsp:txXfrm>
        <a:off x="1808471" y="1579880"/>
        <a:ext cx="5947110" cy="18780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C3EEB3-0CB0-4332-AE0D-0EDF493F65EA}">
      <dsp:nvSpPr>
        <dsp:cNvPr id="0" name=""/>
        <dsp:cNvSpPr/>
      </dsp:nvSpPr>
      <dsp:spPr>
        <a:xfrm rot="16200000">
          <a:off x="407246" y="-407246"/>
          <a:ext cx="2139526" cy="2954020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900" kern="1200" dirty="0"/>
            <a:t>Forest </a:t>
          </a:r>
          <a:r>
            <a:rPr lang="fr-FR" sz="2900" kern="1200" dirty="0" err="1"/>
            <a:t>owner</a:t>
          </a:r>
          <a:endParaRPr lang="fr-FR" sz="2900" kern="1200" dirty="0"/>
        </a:p>
      </dsp:txBody>
      <dsp:txXfrm rot="5400000">
        <a:off x="-1" y="1"/>
        <a:ext cx="2954020" cy="1604644"/>
      </dsp:txXfrm>
    </dsp:sp>
    <dsp:sp modelId="{9C9E271E-E2CD-4DB4-8AD8-E7E091B2E658}">
      <dsp:nvSpPr>
        <dsp:cNvPr id="0" name=""/>
        <dsp:cNvSpPr/>
      </dsp:nvSpPr>
      <dsp:spPr>
        <a:xfrm>
          <a:off x="2954020" y="0"/>
          <a:ext cx="2954020" cy="2139526"/>
        </a:xfrm>
        <a:prstGeom prst="round1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900" kern="1200" dirty="0"/>
            <a:t>Forest manager</a:t>
          </a:r>
        </a:p>
      </dsp:txBody>
      <dsp:txXfrm>
        <a:off x="2954020" y="0"/>
        <a:ext cx="2954020" cy="1604644"/>
      </dsp:txXfrm>
    </dsp:sp>
    <dsp:sp modelId="{FB571699-CB3F-41CB-84B5-0A633B1959EB}">
      <dsp:nvSpPr>
        <dsp:cNvPr id="0" name=""/>
        <dsp:cNvSpPr/>
      </dsp:nvSpPr>
      <dsp:spPr>
        <a:xfrm rot="10800000">
          <a:off x="0" y="2139526"/>
          <a:ext cx="2954020" cy="2139526"/>
        </a:xfrm>
        <a:prstGeom prst="round1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900" kern="1200" dirty="0" err="1"/>
            <a:t>Working</a:t>
          </a:r>
          <a:r>
            <a:rPr lang="fr-FR" sz="2900" kern="1200" dirty="0"/>
            <a:t> at a </a:t>
          </a:r>
          <a:r>
            <a:rPr lang="fr-FR" sz="2900" kern="1200" dirty="0" err="1"/>
            <a:t>logging</a:t>
          </a:r>
          <a:r>
            <a:rPr lang="fr-FR" sz="2900" kern="1200" dirty="0"/>
            <a:t> </a:t>
          </a:r>
          <a:r>
            <a:rPr lang="fr-FR" sz="2900" kern="1200" dirty="0" err="1"/>
            <a:t>company</a:t>
          </a:r>
          <a:endParaRPr lang="fr-FR" sz="2900" kern="1200" dirty="0"/>
        </a:p>
      </dsp:txBody>
      <dsp:txXfrm rot="10800000">
        <a:off x="0" y="2674408"/>
        <a:ext cx="2954020" cy="1604644"/>
      </dsp:txXfrm>
    </dsp:sp>
    <dsp:sp modelId="{8F8FB95D-A8EC-4988-8C22-791BFB240CC3}">
      <dsp:nvSpPr>
        <dsp:cNvPr id="0" name=""/>
        <dsp:cNvSpPr/>
      </dsp:nvSpPr>
      <dsp:spPr>
        <a:xfrm rot="5400000">
          <a:off x="3361266" y="1732279"/>
          <a:ext cx="2139526" cy="2954020"/>
        </a:xfrm>
        <a:prstGeom prst="round1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900" kern="1200" dirty="0" err="1"/>
            <a:t>Working</a:t>
          </a:r>
          <a:r>
            <a:rPr lang="fr-FR" sz="2900" kern="1200" dirty="0"/>
            <a:t> at a </a:t>
          </a:r>
          <a:r>
            <a:rPr lang="fr-FR" sz="2900" kern="1200" dirty="0" err="1"/>
            <a:t>wood</a:t>
          </a:r>
          <a:r>
            <a:rPr lang="fr-FR" sz="2900" kern="1200" dirty="0"/>
            <a:t> </a:t>
          </a:r>
          <a:r>
            <a:rPr lang="fr-FR" sz="2900" kern="1200" dirty="0" err="1"/>
            <a:t>industry</a:t>
          </a:r>
          <a:endParaRPr lang="fr-FR" sz="2900" kern="1200" dirty="0"/>
        </a:p>
      </dsp:txBody>
      <dsp:txXfrm rot="-5400000">
        <a:off x="2954019" y="2674408"/>
        <a:ext cx="2954020" cy="1604644"/>
      </dsp:txXfrm>
    </dsp:sp>
    <dsp:sp modelId="{ADEB8DA5-6CAD-4BE7-97C3-6CB892C87E54}">
      <dsp:nvSpPr>
        <dsp:cNvPr id="0" name=""/>
        <dsp:cNvSpPr/>
      </dsp:nvSpPr>
      <dsp:spPr>
        <a:xfrm>
          <a:off x="2067814" y="1604644"/>
          <a:ext cx="1772412" cy="1069763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900" kern="1200" dirty="0" err="1"/>
            <a:t>Benefits</a:t>
          </a:r>
          <a:endParaRPr lang="fr-FR" sz="2900" kern="1200" dirty="0"/>
        </a:p>
      </dsp:txBody>
      <dsp:txXfrm>
        <a:off x="2120036" y="1656866"/>
        <a:ext cx="1667968" cy="9653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DE78B5-B6E2-4297-9F57-8F472E9CBD5E}" type="datetimeFigureOut">
              <a:rPr lang="fr-FR" smtClean="0"/>
              <a:pPr/>
              <a:t>26/03/2020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8D7562-0281-485C-A41F-77EA25904D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u="sng" dirty="0"/>
              <a:t>(Voice over)</a:t>
            </a:r>
            <a:r>
              <a:rPr lang="fr-FR" b="1" u="sng" baseline="0" dirty="0"/>
              <a:t> </a:t>
            </a:r>
            <a:r>
              <a:rPr lang="fr-FR" i="1" dirty="0"/>
              <a:t>For </a:t>
            </a:r>
            <a:r>
              <a:rPr lang="fr-FR" i="1" dirty="0" err="1"/>
              <a:t>this</a:t>
            </a:r>
            <a:r>
              <a:rPr lang="fr-FR" i="1" dirty="0"/>
              <a:t> section, </a:t>
            </a:r>
            <a:r>
              <a:rPr lang="fr-FR" i="1" dirty="0" err="1"/>
              <a:t>we</a:t>
            </a:r>
            <a:r>
              <a:rPr lang="fr-FR" i="1" dirty="0"/>
              <a:t> </a:t>
            </a:r>
            <a:r>
              <a:rPr lang="fr-FR" i="1" dirty="0" err="1"/>
              <a:t>will</a:t>
            </a:r>
            <a:r>
              <a:rPr lang="fr-FR" i="1" dirty="0"/>
              <a:t> </a:t>
            </a:r>
            <a:r>
              <a:rPr lang="fr-FR" i="1" dirty="0" err="1"/>
              <a:t>be</a:t>
            </a:r>
            <a:r>
              <a:rPr lang="fr-FR" i="1" dirty="0"/>
              <a:t> </a:t>
            </a:r>
            <a:r>
              <a:rPr lang="fr-FR" i="1" dirty="0" err="1"/>
              <a:t>using</a:t>
            </a:r>
            <a:r>
              <a:rPr lang="fr-FR" i="1" dirty="0"/>
              <a:t> the online </a:t>
            </a:r>
            <a:r>
              <a:rPr lang="fr-FR" i="1" dirty="0" err="1"/>
              <a:t>tool</a:t>
            </a:r>
            <a:r>
              <a:rPr lang="fr-FR" i="1" dirty="0"/>
              <a:t> </a:t>
            </a:r>
            <a:r>
              <a:rPr lang="fr-FR" i="1" dirty="0" err="1"/>
              <a:t>called</a:t>
            </a:r>
            <a:r>
              <a:rPr lang="fr-FR" i="1" dirty="0"/>
              <a:t> </a:t>
            </a:r>
            <a:r>
              <a:rPr lang="fr-FR" i="1" dirty="0" err="1"/>
              <a:t>Padlet</a:t>
            </a:r>
            <a:r>
              <a:rPr lang="fr-FR" i="1" dirty="0"/>
              <a:t> to </a:t>
            </a:r>
            <a:r>
              <a:rPr lang="fr-FR" i="1" dirty="0" err="1"/>
              <a:t>work</a:t>
            </a:r>
            <a:r>
              <a:rPr lang="fr-FR" i="1" dirty="0"/>
              <a:t> on FSC and </a:t>
            </a:r>
            <a:r>
              <a:rPr lang="fr-FR" i="1" dirty="0" err="1"/>
              <a:t>PEFC’s</a:t>
            </a:r>
            <a:r>
              <a:rPr lang="fr-FR" i="1" dirty="0"/>
              <a:t> </a:t>
            </a:r>
            <a:r>
              <a:rPr lang="fr-FR" i="1" dirty="0" err="1"/>
              <a:t>criteria</a:t>
            </a:r>
            <a:r>
              <a:rPr lang="fr-FR" i="1" dirty="0"/>
              <a:t> of </a:t>
            </a:r>
            <a:r>
              <a:rPr lang="fr-FR" i="1" dirty="0" err="1"/>
              <a:t>forest</a:t>
            </a:r>
            <a:r>
              <a:rPr lang="fr-FR" i="1" dirty="0"/>
              <a:t> management standards. The </a:t>
            </a:r>
            <a:r>
              <a:rPr lang="fr-FR" i="1" dirty="0" err="1"/>
              <a:t>chain</a:t>
            </a:r>
            <a:r>
              <a:rPr lang="fr-FR" i="1" dirty="0"/>
              <a:t> of </a:t>
            </a:r>
            <a:r>
              <a:rPr lang="fr-FR" i="1" dirty="0" err="1"/>
              <a:t>custody</a:t>
            </a:r>
            <a:r>
              <a:rPr lang="fr-FR" i="1" dirty="0"/>
              <a:t> standards are </a:t>
            </a:r>
            <a:r>
              <a:rPr lang="fr-FR" i="1" dirty="0" err="1"/>
              <a:t>deemed</a:t>
            </a:r>
            <a:r>
              <a:rPr lang="fr-FR" i="1" dirty="0"/>
              <a:t> a </a:t>
            </a:r>
            <a:r>
              <a:rPr lang="fr-FR" i="1" dirty="0" err="1"/>
              <a:t>little</a:t>
            </a:r>
            <a:r>
              <a:rPr lang="fr-FR" i="1" dirty="0"/>
              <a:t> </a:t>
            </a:r>
            <a:r>
              <a:rPr lang="fr-FR" i="1" dirty="0" err="1"/>
              <a:t>too</a:t>
            </a:r>
            <a:r>
              <a:rPr lang="fr-FR" i="1" dirty="0"/>
              <a:t> </a:t>
            </a:r>
            <a:r>
              <a:rPr lang="fr-FR" i="1" dirty="0" err="1"/>
              <a:t>complex</a:t>
            </a:r>
            <a:r>
              <a:rPr lang="fr-FR" i="1" dirty="0"/>
              <a:t> to </a:t>
            </a:r>
            <a:r>
              <a:rPr lang="fr-FR" i="1" dirty="0" err="1"/>
              <a:t>be</a:t>
            </a:r>
            <a:r>
              <a:rPr lang="fr-FR" i="1" dirty="0"/>
              <a:t> </a:t>
            </a:r>
            <a:r>
              <a:rPr lang="fr-FR" i="1" dirty="0" err="1"/>
              <a:t>discussed</a:t>
            </a:r>
            <a:r>
              <a:rPr lang="fr-FR" i="1" dirty="0"/>
              <a:t> </a:t>
            </a:r>
            <a:r>
              <a:rPr lang="fr-FR" i="1" dirty="0" err="1"/>
              <a:t>here</a:t>
            </a:r>
            <a:r>
              <a:rPr lang="fr-FR" i="1" baseline="0" dirty="0"/>
              <a:t>. </a:t>
            </a: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26/03/2020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1C5F56F5-D430-42A9-A48E-289210A2EC2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1D04B1EF-7CA2-4825-ACFB-8129C4BB6E1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319" y="157195"/>
            <a:ext cx="2334073" cy="665817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6D8682D6-5A69-4EC3-8D33-DD5313329A3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581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26/03/2020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112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26/03/2020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317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26/03/2020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9236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26/03/2020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02127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26/03/2020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2305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26/03/2020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96102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26/03/2020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7030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26/03/2020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1271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26/03/2020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2108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26/03/2020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0842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26/03/2020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8744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26/03/2020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9317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26/03/2020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6431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26/03/2020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1948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26/03/2020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3042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73D23-E620-4584-AB83-923F31765158}" type="datetimeFigureOut">
              <a:rPr lang="fr-FR" smtClean="0"/>
              <a:pPr/>
              <a:t>26/03/2020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7A2E893-7082-48D6-850C-2CB323C5001D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DB17D49-7254-4FD1-AC37-48E847EA9494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319" y="157195"/>
            <a:ext cx="2334073" cy="66581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74A0CC67-8A6A-499B-80A4-8AF394A5B40C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6" y="92209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08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comments" Target="../comments/comment4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Projets%20europ&#233;ens\BLEFT\IO1%20SFM%20and%20Certification\Part%203\%23fierdetrePEFC%20Christophe%20Fresnais,%20MECABOIS%20&#8211;%20JOUECABOIS.mp4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.google.com/forms/d/1p820TmVMS4nlNvZIHbUyd37noYx3c5zf9uloYUHT1nk/prefill" TargetMode="Externa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.jpe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notesSlide" Target="../notesSlides/notesSlide1.xml"/><Relationship Id="rId7" Type="http://schemas.openxmlformats.org/officeDocument/2006/relationships/hyperlink" Target="Standard-PEFC_FR_&#224;_compl&#233;ter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jpeg"/><Relationship Id="rId11" Type="http://schemas.openxmlformats.org/officeDocument/2006/relationships/comments" Target="../comments/comment1.xml"/><Relationship Id="rId5" Type="http://schemas.openxmlformats.org/officeDocument/2006/relationships/image" Target="../media/image2.png"/><Relationship Id="rId10" Type="http://schemas.openxmlformats.org/officeDocument/2006/relationships/image" Target="../media/image5.emf"/><Relationship Id="rId4" Type="http://schemas.openxmlformats.org/officeDocument/2006/relationships/image" Target="../media/image1.jpeg"/><Relationship Id="rId9" Type="http://schemas.openxmlformats.org/officeDocument/2006/relationships/package" Target="../embeddings/Microsoft_Word_Document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adlet.com/erwan_lenezet/mrj8dq4fzzir" TargetMode="External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omments" Target="../comments/comment2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Projets%20europ&#233;ens\BLEFT\IO1%20SFM%20and%20Certification\Part%203\%23fierdetrePEFC%20Fran&#231;ois%20Heutte,%20directeur%20d&#8217;agence.mp4" TargetMode="External"/><Relationship Id="rId6" Type="http://schemas.openxmlformats.org/officeDocument/2006/relationships/image" Target="../media/image1.jpeg"/><Relationship Id="rId5" Type="http://schemas.openxmlformats.org/officeDocument/2006/relationships/image" Target="../media/image8.pn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comments" Target="../comments/comment3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Projets%20europ&#233;ens\BLEFT\IO1%20SFM%20and%20Certification\Part%203\%23fierdetrePEFC%20EURL%20Robert%20J&#233;r&#244;me.mp4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179DE42-5613-4B35-A1E6-6CCBAA13C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898B32-3891-4C3A-8F58-C5969D2E90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8300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AE4806D-B8F9-4679-A68A-9BD21C01A3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7175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23">
            <a:extLst>
              <a:ext uri="{FF2B5EF4-FFF2-40B4-BE49-F238E27FC236}">
                <a16:creationId xmlns:a16="http://schemas.microsoft.com/office/drawing/2014/main" id="{52FB45E9-914E-4471-AC87-E475CD5176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58764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25">
            <a:extLst>
              <a:ext uri="{FF2B5EF4-FFF2-40B4-BE49-F238E27FC236}">
                <a16:creationId xmlns:a16="http://schemas.microsoft.com/office/drawing/2014/main" id="{C310626D-5743-49D4-8F7D-88C4F8F057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80730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3C195FC1-B568-4C72-9902-34CB35DDD7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9621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27">
            <a:extLst>
              <a:ext uri="{FF2B5EF4-FFF2-40B4-BE49-F238E27FC236}">
                <a16:creationId xmlns:a16="http://schemas.microsoft.com/office/drawing/2014/main" id="{EF2BDF77-362C-43F0-8CBB-A969EC2AE0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11788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4BE96B01-3929-432D-B8C2-ADBCB74C2E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48954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2A6FCDE6-CDE2-4C51-B18E-A95CFB679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16287" y="-8467"/>
            <a:ext cx="9175713" cy="6866467"/>
          </a:xfrm>
          <a:custGeom>
            <a:avLst/>
            <a:gdLst>
              <a:gd name="connsiteX0" fmla="*/ 0 w 9175713"/>
              <a:gd name="connsiteY0" fmla="*/ 0 h 6866467"/>
              <a:gd name="connsiteX1" fmla="*/ 1249825 w 9175713"/>
              <a:gd name="connsiteY1" fmla="*/ 0 h 6866467"/>
              <a:gd name="connsiteX2" fmla="*/ 1249825 w 9175713"/>
              <a:gd name="connsiteY2" fmla="*/ 8467 h 6866467"/>
              <a:gd name="connsiteX3" fmla="*/ 9175713 w 9175713"/>
              <a:gd name="connsiteY3" fmla="*/ 8467 h 6866467"/>
              <a:gd name="connsiteX4" fmla="*/ 9175713 w 9175713"/>
              <a:gd name="connsiteY4" fmla="*/ 6866467 h 6866467"/>
              <a:gd name="connsiteX5" fmla="*/ 1249825 w 9175713"/>
              <a:gd name="connsiteY5" fmla="*/ 6866467 h 6866467"/>
              <a:gd name="connsiteX6" fmla="*/ 1109382 w 9175713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75713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9175713" y="8467"/>
                </a:lnTo>
                <a:lnTo>
                  <a:pt x="9175713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8ECBE97-4D85-463C-8D32-2EE71B57F3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78480" y="1073122"/>
            <a:ext cx="9113520" cy="2849671"/>
          </a:xfrm>
        </p:spPr>
        <p:txBody>
          <a:bodyPr>
            <a:normAutofit/>
          </a:bodyPr>
          <a:lstStyle/>
          <a:p>
            <a:pPr algn="l"/>
            <a:r>
              <a:rPr lang="en-US" sz="6000" dirty="0">
                <a:solidFill>
                  <a:srgbClr val="FFFFFF"/>
                </a:solidFill>
              </a:rPr>
              <a:t>Sustainability in forest management &amp; certification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8DBC095-9634-48A4-9C89-22E818AF3E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8104" y="3962088"/>
            <a:ext cx="6112077" cy="1186108"/>
          </a:xfrm>
        </p:spPr>
        <p:txBody>
          <a:bodyPr>
            <a:normAutofit/>
          </a:bodyPr>
          <a:lstStyle/>
          <a:p>
            <a:pPr algn="l"/>
            <a:r>
              <a:rPr lang="fr-FR" b="1" dirty="0">
                <a:solidFill>
                  <a:srgbClr val="FFFFFF">
                    <a:alpha val="70000"/>
                  </a:srgbClr>
                </a:solidFill>
              </a:rPr>
              <a:t>Centre Forestier de la région Provence-Alpes-Côte d’Azur 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93FF8C8E-510B-45DD-B8F6-6642E10F4D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61" y="-8467"/>
            <a:ext cx="676346" cy="1427598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E01BBDBA-B281-41D0-BB92-09C4DBF0B9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319" y="157195"/>
            <a:ext cx="2334073" cy="665817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B2EE5ECC-A86F-4F69-BEE1-901625A6A1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5189" y="4984362"/>
            <a:ext cx="1477296" cy="1705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9446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5" name="Ellipse 14"/>
          <p:cNvSpPr/>
          <p:nvPr/>
        </p:nvSpPr>
        <p:spPr>
          <a:xfrm>
            <a:off x="583474" y="2767149"/>
            <a:ext cx="2612572" cy="13062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Wood </a:t>
            </a:r>
            <a:r>
              <a:rPr lang="fr-FR" dirty="0" err="1"/>
              <a:t>industry</a:t>
            </a:r>
            <a:endParaRPr lang="fr-FR" dirty="0"/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538356" cy="513806"/>
          </a:xfrm>
          <a:solidFill>
            <a:schemeClr val="accent4"/>
          </a:solidFill>
          <a:ln w="190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pPr lvl="0"/>
            <a:r>
              <a:rPr lang="en-GB" sz="2400" dirty="0">
                <a:solidFill>
                  <a:schemeClr val="bg1"/>
                </a:solidFill>
              </a:rPr>
              <a:t>Section 3 : Getting certified – requirements and benefits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18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sp>
        <p:nvSpPr>
          <p:cNvPr id="19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5281" y="0"/>
            <a:ext cx="3395616" cy="990599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77240" y="4419600"/>
            <a:ext cx="2407920" cy="1188720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accent5"/>
                </a:solidFill>
              </a:rPr>
              <a:t>Click on the </a:t>
            </a:r>
            <a:r>
              <a:rPr lang="fr-FR" sz="2000" b="1" dirty="0" err="1">
                <a:solidFill>
                  <a:schemeClr val="accent5"/>
                </a:solidFill>
              </a:rPr>
              <a:t>video</a:t>
            </a:r>
            <a:r>
              <a:rPr lang="fr-FR" sz="2000" b="1" dirty="0">
                <a:solidFill>
                  <a:schemeClr val="accent5"/>
                </a:solidFill>
              </a:rPr>
              <a:t> !!</a:t>
            </a:r>
          </a:p>
        </p:txBody>
      </p:sp>
      <p:pic>
        <p:nvPicPr>
          <p:cNvPr id="12" name="#fierdetrePEFC Christophe Fresnais, MECABOIS – JOUECABOIS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3535680" y="914400"/>
            <a:ext cx="7132320" cy="53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7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538356" cy="513806"/>
          </a:xfrm>
          <a:solidFill>
            <a:schemeClr val="accent4"/>
          </a:solidFill>
          <a:ln w="190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pPr lvl="0"/>
            <a:r>
              <a:rPr lang="en-GB" sz="2400" dirty="0">
                <a:solidFill>
                  <a:schemeClr val="bg1"/>
                </a:solidFill>
              </a:rPr>
              <a:t>Section 3 : Getting certified – requirements and benefits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18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sp>
        <p:nvSpPr>
          <p:cNvPr id="19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5281" y="0"/>
            <a:ext cx="3395616" cy="990599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295400" y="1249680"/>
            <a:ext cx="10287000" cy="4953000"/>
          </a:xfrm>
          <a:prstGeom prst="rect">
            <a:avLst/>
          </a:prstGeom>
          <a:ln w="38100">
            <a:solidFill>
              <a:schemeClr val="accent5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fr-FR" sz="2400" b="1" dirty="0">
                <a:solidFill>
                  <a:schemeClr val="accent5"/>
                </a:solidFill>
              </a:rPr>
              <a:t>Certification </a:t>
            </a:r>
            <a:r>
              <a:rPr lang="fr-FR" sz="2400" b="1" dirty="0" err="1">
                <a:solidFill>
                  <a:schemeClr val="accent5"/>
                </a:solidFill>
              </a:rPr>
              <a:t>benefits</a:t>
            </a:r>
            <a:r>
              <a:rPr lang="fr-FR" sz="2400" b="1" dirty="0">
                <a:solidFill>
                  <a:schemeClr val="accent5"/>
                </a:solidFill>
              </a:rPr>
              <a:t> for </a:t>
            </a:r>
            <a:r>
              <a:rPr lang="fr-FR" sz="2400" b="1" dirty="0" err="1">
                <a:solidFill>
                  <a:schemeClr val="accent5"/>
                </a:solidFill>
              </a:rPr>
              <a:t>wood</a:t>
            </a:r>
            <a:r>
              <a:rPr lang="fr-FR" sz="2400" b="1" dirty="0">
                <a:solidFill>
                  <a:schemeClr val="accent5"/>
                </a:solidFill>
              </a:rPr>
              <a:t> industries  :</a:t>
            </a:r>
          </a:p>
          <a:p>
            <a:pPr lvl="0" algn="ctr"/>
            <a:endParaRPr lang="fr-FR" sz="2000" b="1" dirty="0">
              <a:solidFill>
                <a:schemeClr val="accent5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fr-FR" sz="2000" b="1" dirty="0">
                <a:solidFill>
                  <a:schemeClr val="tx1"/>
                </a:solidFill>
              </a:rPr>
              <a:t> Value </a:t>
            </a:r>
            <a:r>
              <a:rPr lang="fr-FR" sz="2000" b="1" dirty="0" err="1">
                <a:solidFill>
                  <a:schemeClr val="tx1"/>
                </a:solidFill>
              </a:rPr>
              <a:t>your</a:t>
            </a:r>
            <a:r>
              <a:rPr lang="fr-FR" sz="2000" b="1" dirty="0">
                <a:solidFill>
                  <a:schemeClr val="tx1"/>
                </a:solidFill>
              </a:rPr>
              <a:t> </a:t>
            </a:r>
            <a:r>
              <a:rPr lang="fr-FR" sz="2000" b="1" dirty="0" err="1">
                <a:solidFill>
                  <a:schemeClr val="tx1"/>
                </a:solidFill>
              </a:rPr>
              <a:t>commitment</a:t>
            </a:r>
            <a:r>
              <a:rPr lang="fr-FR" sz="2000" b="1" dirty="0">
                <a:solidFill>
                  <a:schemeClr val="tx1"/>
                </a:solidFill>
              </a:rPr>
              <a:t> to a </a:t>
            </a:r>
            <a:r>
              <a:rPr lang="fr-FR" sz="2000" b="1" dirty="0" err="1">
                <a:solidFill>
                  <a:schemeClr val="tx1"/>
                </a:solidFill>
              </a:rPr>
              <a:t>responsible</a:t>
            </a:r>
            <a:r>
              <a:rPr lang="fr-FR" sz="2000" b="1" dirty="0">
                <a:solidFill>
                  <a:schemeClr val="tx1"/>
                </a:solidFill>
              </a:rPr>
              <a:t> </a:t>
            </a:r>
            <a:r>
              <a:rPr lang="fr-FR" sz="2000" b="1" dirty="0" err="1">
                <a:solidFill>
                  <a:schemeClr val="tx1"/>
                </a:solidFill>
              </a:rPr>
              <a:t>approach</a:t>
            </a:r>
            <a:r>
              <a:rPr lang="fr-FR" sz="2000" b="1" dirty="0">
                <a:solidFill>
                  <a:schemeClr val="tx1"/>
                </a:solidFill>
              </a:rPr>
              <a:t> to </a:t>
            </a:r>
            <a:r>
              <a:rPr lang="fr-FR" sz="2000" b="1" dirty="0" err="1">
                <a:solidFill>
                  <a:schemeClr val="tx1"/>
                </a:solidFill>
              </a:rPr>
              <a:t>forest</a:t>
            </a:r>
            <a:r>
              <a:rPr lang="fr-FR" sz="2000" b="1" dirty="0">
                <a:solidFill>
                  <a:schemeClr val="tx1"/>
                </a:solidFill>
              </a:rPr>
              <a:t> </a:t>
            </a:r>
            <a:r>
              <a:rPr lang="fr-FR" sz="2000" b="1" dirty="0" err="1">
                <a:solidFill>
                  <a:schemeClr val="tx1"/>
                </a:solidFill>
              </a:rPr>
              <a:t>sustainable</a:t>
            </a:r>
            <a:r>
              <a:rPr lang="fr-FR" sz="2000" b="1" dirty="0">
                <a:solidFill>
                  <a:schemeClr val="tx1"/>
                </a:solidFill>
              </a:rPr>
              <a:t> management </a:t>
            </a:r>
            <a:r>
              <a:rPr lang="fr-FR" sz="2000" b="1" dirty="0" err="1">
                <a:solidFill>
                  <a:schemeClr val="tx1"/>
                </a:solidFill>
              </a:rPr>
              <a:t>through</a:t>
            </a:r>
            <a:r>
              <a:rPr lang="fr-FR" sz="2000" b="1" dirty="0">
                <a:solidFill>
                  <a:schemeClr val="tx1"/>
                </a:solidFill>
              </a:rPr>
              <a:t> an </a:t>
            </a:r>
            <a:r>
              <a:rPr lang="fr-FR" sz="2000" b="1" dirty="0" err="1">
                <a:solidFill>
                  <a:schemeClr val="tx1"/>
                </a:solidFill>
              </a:rPr>
              <a:t>internationnally</a:t>
            </a:r>
            <a:r>
              <a:rPr lang="fr-FR" sz="2000" b="1" dirty="0">
                <a:solidFill>
                  <a:schemeClr val="tx1"/>
                </a:solidFill>
              </a:rPr>
              <a:t> </a:t>
            </a:r>
            <a:r>
              <a:rPr lang="fr-FR" sz="2000" b="1" dirty="0" err="1">
                <a:solidFill>
                  <a:schemeClr val="tx1"/>
                </a:solidFill>
              </a:rPr>
              <a:t>recognised</a:t>
            </a:r>
            <a:r>
              <a:rPr lang="fr-FR" sz="2000" b="1" dirty="0">
                <a:solidFill>
                  <a:schemeClr val="tx1"/>
                </a:solidFill>
              </a:rPr>
              <a:t> certification label</a:t>
            </a:r>
            <a:r>
              <a:rPr lang="fr-FR" sz="2000" dirty="0"/>
              <a:t>. </a:t>
            </a:r>
          </a:p>
          <a:p>
            <a:pPr>
              <a:buFont typeface="Wingdings" pitchFamily="2" charset="2"/>
              <a:buChar char="v"/>
            </a:pPr>
            <a:r>
              <a:rPr lang="fr-FR" sz="2000" dirty="0"/>
              <a:t>Have the right to use a certification label;</a:t>
            </a:r>
          </a:p>
          <a:p>
            <a:pPr>
              <a:buFont typeface="Wingdings" pitchFamily="2" charset="2"/>
              <a:buChar char="v"/>
            </a:pPr>
            <a:r>
              <a:rPr lang="fr-FR" sz="2000" b="1" dirty="0"/>
              <a:t> </a:t>
            </a:r>
            <a:r>
              <a:rPr lang="fr-FR" sz="2000" b="1" dirty="0" err="1"/>
              <a:t>Provide</a:t>
            </a:r>
            <a:r>
              <a:rPr lang="fr-FR" sz="2000" b="1" dirty="0"/>
              <a:t> </a:t>
            </a:r>
            <a:r>
              <a:rPr lang="fr-FR" sz="2000" b="1" dirty="0" err="1"/>
              <a:t>your</a:t>
            </a:r>
            <a:r>
              <a:rPr lang="fr-FR" sz="2000" b="1" dirty="0"/>
              <a:t> </a:t>
            </a:r>
            <a:r>
              <a:rPr lang="fr-FR" sz="2000" b="1" dirty="0" err="1"/>
              <a:t>customers</a:t>
            </a:r>
            <a:r>
              <a:rPr lang="fr-FR" sz="2000" b="1" dirty="0"/>
              <a:t> </a:t>
            </a:r>
            <a:r>
              <a:rPr lang="fr-FR" sz="2000" b="1" dirty="0" err="1"/>
              <a:t>with</a:t>
            </a:r>
            <a:r>
              <a:rPr lang="fr-FR" sz="2000" b="1" dirty="0"/>
              <a:t> the </a:t>
            </a:r>
            <a:r>
              <a:rPr lang="fr-FR" sz="2000" b="1" dirty="0" err="1"/>
              <a:t>guarantee</a:t>
            </a:r>
            <a:r>
              <a:rPr lang="fr-FR" sz="2000" b="1" dirty="0"/>
              <a:t> of a service </a:t>
            </a:r>
            <a:r>
              <a:rPr lang="fr-FR" sz="2000" b="1" dirty="0" err="1"/>
              <a:t>that</a:t>
            </a:r>
            <a:r>
              <a:rPr lang="fr-FR" sz="2000" b="1" dirty="0"/>
              <a:t> complies </a:t>
            </a:r>
            <a:r>
              <a:rPr lang="fr-FR" sz="2000" b="1" dirty="0" err="1"/>
              <a:t>with</a:t>
            </a:r>
            <a:r>
              <a:rPr lang="fr-FR" sz="2000" b="1" dirty="0"/>
              <a:t> global certification and </a:t>
            </a:r>
            <a:r>
              <a:rPr lang="fr-FR" sz="2000" b="1" dirty="0" err="1"/>
              <a:t>quality</a:t>
            </a:r>
            <a:r>
              <a:rPr lang="fr-FR" sz="2000" b="1" dirty="0"/>
              <a:t> </a:t>
            </a:r>
            <a:r>
              <a:rPr lang="fr-FR" sz="2000" b="1" dirty="0" err="1"/>
              <a:t>requirements</a:t>
            </a:r>
            <a:r>
              <a:rPr lang="fr-FR" sz="2000" dirty="0"/>
              <a:t>. </a:t>
            </a:r>
          </a:p>
          <a:p>
            <a:pPr>
              <a:buFont typeface="Wingdings" pitchFamily="2" charset="2"/>
              <a:buChar char="v"/>
            </a:pPr>
            <a:r>
              <a:rPr lang="fr-FR" sz="2000" b="1" dirty="0"/>
              <a:t> Have a due diligence system (PEFC DDS</a:t>
            </a:r>
            <a:r>
              <a:rPr lang="fr-FR" sz="2000" dirty="0"/>
              <a:t>) </a:t>
            </a:r>
            <a:r>
              <a:rPr lang="fr-FR" sz="2000" dirty="0" err="1"/>
              <a:t>than</a:t>
            </a:r>
            <a:r>
              <a:rPr lang="fr-FR" sz="2000" dirty="0"/>
              <a:t> can </a:t>
            </a:r>
            <a:r>
              <a:rPr lang="fr-FR" sz="2000" dirty="0" err="1"/>
              <a:t>be</a:t>
            </a:r>
            <a:r>
              <a:rPr lang="fr-FR" sz="2000" dirty="0"/>
              <a:t> </a:t>
            </a:r>
            <a:r>
              <a:rPr lang="fr-FR" sz="2000" dirty="0" err="1"/>
              <a:t>taken</a:t>
            </a:r>
            <a:r>
              <a:rPr lang="fr-FR" sz="2000" dirty="0"/>
              <a:t> </a:t>
            </a:r>
            <a:r>
              <a:rPr lang="fr-FR" sz="2000" dirty="0" err="1"/>
              <a:t>into</a:t>
            </a:r>
            <a:r>
              <a:rPr lang="fr-FR" sz="2000" dirty="0"/>
              <a:t> </a:t>
            </a:r>
            <a:r>
              <a:rPr lang="fr-FR" sz="2000" dirty="0" err="1"/>
              <a:t>account</a:t>
            </a:r>
            <a:r>
              <a:rPr lang="fr-FR" sz="2000" dirty="0"/>
              <a:t> in the </a:t>
            </a:r>
            <a:r>
              <a:rPr lang="fr-FR" sz="2000" dirty="0" err="1"/>
              <a:t>risk</a:t>
            </a:r>
            <a:r>
              <a:rPr lang="fr-FR" sz="2000" dirty="0"/>
              <a:t> </a:t>
            </a:r>
            <a:r>
              <a:rPr lang="fr-FR" sz="2000" dirty="0" err="1"/>
              <a:t>assessment</a:t>
            </a:r>
            <a:r>
              <a:rPr lang="fr-FR" sz="2000" dirty="0"/>
              <a:t> and mitigation </a:t>
            </a:r>
            <a:r>
              <a:rPr lang="fr-FR" sz="2000" dirty="0" err="1"/>
              <a:t>procedures</a:t>
            </a:r>
            <a:r>
              <a:rPr lang="fr-FR" sz="2000" dirty="0"/>
              <a:t> of the EU Timber </a:t>
            </a:r>
            <a:r>
              <a:rPr lang="fr-FR" sz="2000" dirty="0" err="1"/>
              <a:t>Regulation</a:t>
            </a:r>
            <a:r>
              <a:rPr lang="fr-FR" sz="2000" dirty="0"/>
              <a:t> </a:t>
            </a:r>
          </a:p>
          <a:p>
            <a:pPr>
              <a:buFont typeface="Wingdings" pitchFamily="2" charset="2"/>
              <a:buChar char="v"/>
            </a:pPr>
            <a:r>
              <a:rPr lang="fr-FR" sz="2000" b="1" dirty="0"/>
              <a:t> </a:t>
            </a:r>
            <a:r>
              <a:rPr lang="fr-FR" sz="2000" dirty="0" err="1"/>
              <a:t>Give</a:t>
            </a:r>
            <a:r>
              <a:rPr lang="fr-FR" sz="2000" dirty="0"/>
              <a:t> the </a:t>
            </a:r>
            <a:r>
              <a:rPr lang="fr-FR" sz="2000" dirty="0" err="1"/>
              <a:t>markets</a:t>
            </a:r>
            <a:r>
              <a:rPr lang="fr-FR" sz="2000" dirty="0"/>
              <a:t> </a:t>
            </a:r>
            <a:r>
              <a:rPr lang="fr-FR" sz="2000" dirty="0" err="1"/>
              <a:t>players</a:t>
            </a:r>
            <a:r>
              <a:rPr lang="fr-FR" sz="2000" dirty="0"/>
              <a:t> the </a:t>
            </a:r>
            <a:r>
              <a:rPr lang="fr-FR" sz="2000" dirty="0" err="1"/>
              <a:t>security</a:t>
            </a:r>
            <a:r>
              <a:rPr lang="fr-FR" sz="2000" dirty="0"/>
              <a:t> of a </a:t>
            </a:r>
            <a:r>
              <a:rPr lang="fr-FR" sz="2000" dirty="0" err="1"/>
              <a:t>forest</a:t>
            </a:r>
            <a:r>
              <a:rPr lang="fr-FR" sz="2000" dirty="0"/>
              <a:t> certification</a:t>
            </a:r>
            <a:endParaRPr lang="fr-FR" sz="2000" b="1" dirty="0"/>
          </a:p>
          <a:p>
            <a:pPr>
              <a:buFont typeface="Wingdings" pitchFamily="2" charset="2"/>
              <a:buChar char="v"/>
            </a:pPr>
            <a:r>
              <a:rPr lang="en-US" sz="2000" dirty="0"/>
              <a:t>Responding to the consumers concerns, the public authorities requirements and the business demands.</a:t>
            </a:r>
            <a:r>
              <a:rPr lang="fr-FR" sz="2000" dirty="0"/>
              <a:t> </a:t>
            </a:r>
          </a:p>
          <a:p>
            <a:pPr>
              <a:buFont typeface="Wingdings" pitchFamily="2" charset="2"/>
              <a:buChar char="v"/>
            </a:pPr>
            <a:r>
              <a:rPr lang="fr-FR" sz="2000" dirty="0"/>
              <a:t> </a:t>
            </a:r>
            <a:r>
              <a:rPr lang="fr-FR" sz="2000" dirty="0" err="1"/>
              <a:t>Get</a:t>
            </a:r>
            <a:r>
              <a:rPr lang="fr-FR" sz="2000" dirty="0"/>
              <a:t> </a:t>
            </a:r>
            <a:r>
              <a:rPr lang="fr-FR" sz="2000" dirty="0" err="1"/>
              <a:t>access</a:t>
            </a:r>
            <a:r>
              <a:rPr lang="fr-FR" sz="2000" dirty="0"/>
              <a:t> to new </a:t>
            </a:r>
            <a:r>
              <a:rPr lang="fr-FR" sz="2000" dirty="0" err="1"/>
              <a:t>markets</a:t>
            </a:r>
            <a:r>
              <a:rPr lang="fr-FR" sz="2000" dirty="0"/>
              <a:t> to </a:t>
            </a:r>
            <a:r>
              <a:rPr lang="fr-FR" sz="2000" dirty="0" err="1"/>
              <a:t>sell</a:t>
            </a:r>
            <a:r>
              <a:rPr lang="fr-FR" sz="2000" dirty="0"/>
              <a:t> </a:t>
            </a:r>
            <a:r>
              <a:rPr lang="fr-FR" sz="2000" dirty="0" err="1"/>
              <a:t>your</a:t>
            </a:r>
            <a:r>
              <a:rPr lang="fr-FR" sz="2000" dirty="0"/>
              <a:t> </a:t>
            </a:r>
            <a:r>
              <a:rPr lang="fr-FR" sz="2000" dirty="0" err="1"/>
              <a:t>products</a:t>
            </a:r>
            <a:r>
              <a:rPr lang="fr-FR" sz="2000" dirty="0"/>
              <a:t> more </a:t>
            </a:r>
            <a:r>
              <a:rPr lang="fr-FR" sz="2000" dirty="0" err="1"/>
              <a:t>easily</a:t>
            </a:r>
            <a:endParaRPr lang="fr-FR" sz="2000" dirty="0"/>
          </a:p>
          <a:p>
            <a:pPr lvl="0">
              <a:buFont typeface="Wingdings" pitchFamily="2" charset="2"/>
              <a:buChar char="v"/>
            </a:pPr>
            <a:endParaRPr lang="fr-FR" sz="2000" b="1" dirty="0">
              <a:solidFill>
                <a:schemeClr val="tx1"/>
              </a:solidFill>
            </a:endParaRPr>
          </a:p>
          <a:p>
            <a:pPr lvl="0" algn="ctr"/>
            <a:endParaRPr lang="fr-FR" sz="20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7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538356" cy="513806"/>
          </a:xfrm>
          <a:solidFill>
            <a:schemeClr val="accent4"/>
          </a:solidFill>
          <a:ln w="190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pPr lvl="0"/>
            <a:r>
              <a:rPr lang="en-GB" sz="2400" dirty="0">
                <a:solidFill>
                  <a:schemeClr val="bg1"/>
                </a:solidFill>
              </a:rPr>
              <a:t>Section 3 : Getting certified – requirements and benefits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18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sp>
        <p:nvSpPr>
          <p:cNvPr id="19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5281" y="0"/>
            <a:ext cx="3395616" cy="990599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sp>
        <p:nvSpPr>
          <p:cNvPr id="10" name="Flèche courbée vers la droite 9"/>
          <p:cNvSpPr/>
          <p:nvPr/>
        </p:nvSpPr>
        <p:spPr>
          <a:xfrm>
            <a:off x="2255520" y="3550920"/>
            <a:ext cx="609600" cy="1143000"/>
          </a:xfrm>
          <a:prstGeom prst="curved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61160" y="1920240"/>
            <a:ext cx="8717280" cy="150876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b="1" dirty="0"/>
              <a:t>Congratulations ! You have </a:t>
            </a:r>
            <a:r>
              <a:rPr lang="fr-FR" sz="2000" b="1" dirty="0" err="1"/>
              <a:t>now</a:t>
            </a:r>
            <a:r>
              <a:rPr lang="fr-FR" sz="2000" b="1" dirty="0"/>
              <a:t> </a:t>
            </a:r>
            <a:r>
              <a:rPr lang="fr-FR" sz="2000" b="1" dirty="0" err="1"/>
              <a:t>finished</a:t>
            </a:r>
            <a:r>
              <a:rPr lang="fr-FR" sz="2000" b="1" dirty="0"/>
              <a:t> the 3rd section of the course !!!</a:t>
            </a:r>
          </a:p>
          <a:p>
            <a:pPr algn="ctr"/>
            <a:endParaRPr lang="fr-FR" dirty="0"/>
          </a:p>
          <a:p>
            <a:pPr algn="ctr"/>
            <a:r>
              <a:rPr lang="fr-FR" dirty="0"/>
              <a:t>To do the </a:t>
            </a:r>
            <a:r>
              <a:rPr lang="fr-FR" dirty="0" err="1"/>
              <a:t>evaluation</a:t>
            </a:r>
            <a:r>
              <a:rPr lang="fr-FR" dirty="0"/>
              <a:t>, </a:t>
            </a:r>
            <a:r>
              <a:rPr lang="fr-FR" dirty="0" err="1"/>
              <a:t>please</a:t>
            </a:r>
            <a:r>
              <a:rPr lang="fr-FR" dirty="0"/>
              <a:t> </a:t>
            </a:r>
            <a:r>
              <a:rPr lang="fr-FR" dirty="0" err="1"/>
              <a:t>answer</a:t>
            </a:r>
            <a:r>
              <a:rPr lang="fr-FR" dirty="0"/>
              <a:t> the questionnaire </a:t>
            </a:r>
            <a:r>
              <a:rPr lang="fr-FR"/>
              <a:t>below </a:t>
            </a:r>
            <a:r>
              <a:rPr lang="fr-FR" dirty="0"/>
              <a:t>: 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3398520" y="4053840"/>
            <a:ext cx="6507480" cy="899160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u="sng">
                <a:hlinkClick r:id="rId5"/>
              </a:rPr>
              <a:t>https://docs.google.com/forms/d/1p820TmVMS4nlNvZIHbUyd37noYx3c5zf9uloYUHT1nk/prefill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4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4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6877" y="157195"/>
            <a:ext cx="3669516" cy="104676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  <p:graphicFrame>
        <p:nvGraphicFramePr>
          <p:cNvPr id="14" name="Diagramme 13"/>
          <p:cNvGraphicFramePr/>
          <p:nvPr>
            <p:extLst>
              <p:ext uri="{D42A27DB-BD31-4B8C-83A1-F6EECF244321}">
                <p14:modId xmlns:p14="http://schemas.microsoft.com/office/powerpoint/2010/main" val="3747449205"/>
              </p:ext>
            </p:extLst>
          </p:nvPr>
        </p:nvGraphicFramePr>
        <p:xfrm>
          <a:off x="1103947" y="1180147"/>
          <a:ext cx="9564053" cy="5037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538356" cy="513806"/>
          </a:xfrm>
          <a:solidFill>
            <a:schemeClr val="accent4"/>
          </a:solidFill>
          <a:ln w="190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pPr lvl="0"/>
            <a:r>
              <a:rPr lang="en-GB" sz="2400" dirty="0">
                <a:solidFill>
                  <a:schemeClr val="bg1"/>
                </a:solidFill>
              </a:rPr>
              <a:t>Section 3 : Getting certified – requirements and benefits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5281" y="0"/>
            <a:ext cx="3395616" cy="9905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172097" y="2852058"/>
            <a:ext cx="2314303" cy="896982"/>
          </a:xfrm>
          <a:prstGeom prst="rect">
            <a:avLst/>
          </a:prstGeom>
          <a:ln w="28575"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ysClr val="windowText" lastClr="000000"/>
                </a:solidFill>
                <a:hlinkClick r:id="rId7" action="ppaction://hlinkfile"/>
              </a:rPr>
              <a:t>Standard-PEFC_FR_à_compléter.pdf</a:t>
            </a:r>
            <a:endParaRPr lang="en-US" dirty="0">
              <a:solidFill>
                <a:sysClr val="windowText" lastClr="000000"/>
              </a:solidFill>
            </a:endParaRPr>
          </a:p>
          <a:p>
            <a:pPr algn="ctr"/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999308" y="1282337"/>
            <a:ext cx="10583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Studying</a:t>
            </a:r>
            <a:r>
              <a:rPr lang="fr-FR" dirty="0"/>
              <a:t> the </a:t>
            </a:r>
            <a:r>
              <a:rPr lang="fr-FR" dirty="0" err="1"/>
              <a:t>requirements</a:t>
            </a:r>
            <a:r>
              <a:rPr lang="fr-FR" dirty="0"/>
              <a:t>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respected</a:t>
            </a:r>
            <a:r>
              <a:rPr lang="fr-FR" dirty="0"/>
              <a:t> by </a:t>
            </a:r>
            <a:r>
              <a:rPr lang="fr-FR" dirty="0" err="1"/>
              <a:t>each</a:t>
            </a:r>
            <a:r>
              <a:rPr lang="fr-FR" dirty="0"/>
              <a:t> </a:t>
            </a:r>
            <a:r>
              <a:rPr lang="fr-FR" dirty="0" err="1"/>
              <a:t>actor</a:t>
            </a:r>
            <a:r>
              <a:rPr lang="fr-FR" dirty="0"/>
              <a:t> </a:t>
            </a:r>
            <a:r>
              <a:rPr lang="fr-FR" dirty="0" err="1"/>
              <a:t>thanks</a:t>
            </a:r>
            <a:r>
              <a:rPr lang="fr-FR" dirty="0"/>
              <a:t> to an active </a:t>
            </a:r>
            <a:r>
              <a:rPr lang="fr-FR" dirty="0" err="1"/>
              <a:t>method</a:t>
            </a:r>
            <a:r>
              <a:rPr lang="fr-FR" dirty="0"/>
              <a:t> :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907868" y="5903893"/>
            <a:ext cx="9760132" cy="984885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Link </a:t>
            </a:r>
            <a:r>
              <a:rPr lang="fr-FR" sz="2000" b="1" dirty="0" err="1"/>
              <a:t>each</a:t>
            </a:r>
            <a:r>
              <a:rPr lang="fr-FR" sz="2000" b="1" dirty="0"/>
              <a:t> </a:t>
            </a:r>
            <a:r>
              <a:rPr lang="fr-FR" sz="2000" b="1" dirty="0" err="1"/>
              <a:t>principle</a:t>
            </a:r>
            <a:r>
              <a:rPr lang="fr-FR" sz="2000" b="1" dirty="0"/>
              <a:t> to the </a:t>
            </a:r>
            <a:r>
              <a:rPr lang="fr-FR" sz="2000" b="1" dirty="0" err="1"/>
              <a:t>actor</a:t>
            </a:r>
            <a:r>
              <a:rPr lang="fr-FR" sz="2000" b="1" dirty="0"/>
              <a:t> of the </a:t>
            </a:r>
            <a:r>
              <a:rPr lang="fr-FR" sz="2000" b="1" dirty="0" err="1"/>
              <a:t>forest-wood</a:t>
            </a:r>
            <a:r>
              <a:rPr lang="fr-FR" sz="2000" b="1" dirty="0"/>
              <a:t> </a:t>
            </a:r>
            <a:r>
              <a:rPr lang="fr-FR" sz="2000" b="1" dirty="0" err="1"/>
              <a:t>sector</a:t>
            </a:r>
            <a:r>
              <a:rPr lang="fr-FR" sz="2000" b="1" dirty="0"/>
              <a:t> </a:t>
            </a:r>
            <a:r>
              <a:rPr lang="fr-FR" sz="2000" b="1" dirty="0" err="1"/>
              <a:t>who</a:t>
            </a:r>
            <a:r>
              <a:rPr lang="fr-FR" sz="2000" b="1" dirty="0"/>
              <a:t> has to respect the </a:t>
            </a:r>
            <a:r>
              <a:rPr lang="fr-FR" sz="2000" b="1" dirty="0" err="1"/>
              <a:t>said</a:t>
            </a:r>
            <a:r>
              <a:rPr lang="fr-FR" sz="2000" b="1" dirty="0"/>
              <a:t> </a:t>
            </a:r>
            <a:r>
              <a:rPr lang="fr-FR" sz="2000" b="1" dirty="0" err="1"/>
              <a:t>principle</a:t>
            </a:r>
            <a:r>
              <a:rPr lang="fr-FR" sz="2000" b="1" dirty="0"/>
              <a:t> !!! </a:t>
            </a:r>
            <a:endParaRPr lang="fr-FR" dirty="0"/>
          </a:p>
          <a:p>
            <a:pPr algn="ctr"/>
            <a:r>
              <a:rPr lang="fr-FR" dirty="0"/>
              <a:t>Be </a:t>
            </a:r>
            <a:r>
              <a:rPr lang="fr-FR" dirty="0" err="1"/>
              <a:t>careful</a:t>
            </a:r>
            <a:r>
              <a:rPr lang="fr-FR" dirty="0"/>
              <a:t> : one </a:t>
            </a:r>
            <a:r>
              <a:rPr lang="fr-FR" dirty="0" err="1"/>
              <a:t>principle</a:t>
            </a:r>
            <a:r>
              <a:rPr lang="fr-FR" dirty="0"/>
              <a:t> can </a:t>
            </a:r>
            <a:r>
              <a:rPr lang="fr-FR" dirty="0" err="1"/>
              <a:t>apply</a:t>
            </a:r>
            <a:r>
              <a:rPr lang="fr-FR" dirty="0"/>
              <a:t> to more </a:t>
            </a:r>
            <a:r>
              <a:rPr lang="fr-FR" dirty="0" err="1"/>
              <a:t>than</a:t>
            </a:r>
            <a:r>
              <a:rPr lang="fr-FR" dirty="0"/>
              <a:t> one </a:t>
            </a:r>
            <a:r>
              <a:rPr lang="fr-FR" dirty="0" err="1"/>
              <a:t>actor</a:t>
            </a:r>
            <a:endParaRPr lang="fr-FR" dirty="0"/>
          </a:p>
        </p:txBody>
      </p:sp>
      <p:sp>
        <p:nvSpPr>
          <p:cNvPr id="15" name="Flèche courbée vers la droite 14"/>
          <p:cNvSpPr/>
          <p:nvPr/>
        </p:nvSpPr>
        <p:spPr>
          <a:xfrm>
            <a:off x="228600" y="5013960"/>
            <a:ext cx="579120" cy="868680"/>
          </a:xfrm>
          <a:prstGeom prst="curved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pic>
        <p:nvPicPr>
          <p:cNvPr id="19" name="Picture 6" descr="Résultat de recherche d'images pour &quot;logo pefc&quot;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8999" y="3837304"/>
            <a:ext cx="1786255" cy="1786255"/>
          </a:xfrm>
          <a:prstGeom prst="rect">
            <a:avLst/>
          </a:prstGeom>
          <a:noFill/>
        </p:spPr>
      </p:pic>
      <p:sp>
        <p:nvSpPr>
          <p:cNvPr id="21" name="Rectangle 20"/>
          <p:cNvSpPr/>
          <p:nvPr/>
        </p:nvSpPr>
        <p:spPr>
          <a:xfrm>
            <a:off x="7010400" y="2209800"/>
            <a:ext cx="4678680" cy="2895600"/>
          </a:xfrm>
          <a:prstGeom prst="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fr-FR" sz="2000" b="1" dirty="0">
                <a:solidFill>
                  <a:schemeClr val="accent4"/>
                </a:solidFill>
              </a:rPr>
              <a:t>Instructions for </a:t>
            </a:r>
            <a:r>
              <a:rPr lang="fr-FR" sz="2000" b="1" dirty="0" err="1">
                <a:solidFill>
                  <a:schemeClr val="accent4"/>
                </a:solidFill>
              </a:rPr>
              <a:t>this</a:t>
            </a:r>
            <a:r>
              <a:rPr lang="fr-FR" sz="2000" b="1" dirty="0">
                <a:solidFill>
                  <a:schemeClr val="accent4"/>
                </a:solidFill>
              </a:rPr>
              <a:t> section </a:t>
            </a:r>
          </a:p>
          <a:p>
            <a:pPr lvl="0"/>
            <a:r>
              <a:rPr lang="fr-FR" dirty="0">
                <a:solidFill>
                  <a:schemeClr val="tx1"/>
                </a:solidFill>
              </a:rPr>
              <a:t>In </a:t>
            </a:r>
            <a:r>
              <a:rPr lang="fr-FR" dirty="0" err="1">
                <a:solidFill>
                  <a:schemeClr val="tx1"/>
                </a:solidFill>
              </a:rPr>
              <a:t>this</a:t>
            </a:r>
            <a:r>
              <a:rPr lang="fr-FR" dirty="0">
                <a:solidFill>
                  <a:schemeClr val="tx1"/>
                </a:solidFill>
              </a:rPr>
              <a:t> section, </a:t>
            </a:r>
            <a:r>
              <a:rPr lang="fr-FR" dirty="0" err="1">
                <a:solidFill>
                  <a:schemeClr val="tx1"/>
                </a:solidFill>
              </a:rPr>
              <a:t>we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will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be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looking</a:t>
            </a:r>
            <a:r>
              <a:rPr lang="fr-FR" dirty="0">
                <a:solidFill>
                  <a:schemeClr val="tx1"/>
                </a:solidFill>
              </a:rPr>
              <a:t> at the </a:t>
            </a:r>
            <a:r>
              <a:rPr lang="fr-FR" dirty="0" err="1">
                <a:solidFill>
                  <a:schemeClr val="tx1"/>
                </a:solidFill>
              </a:rPr>
              <a:t>rules</a:t>
            </a:r>
            <a:r>
              <a:rPr lang="fr-FR" dirty="0">
                <a:solidFill>
                  <a:schemeClr val="tx1"/>
                </a:solidFill>
              </a:rPr>
              <a:t> to </a:t>
            </a:r>
            <a:r>
              <a:rPr lang="fr-FR" dirty="0" err="1">
                <a:solidFill>
                  <a:schemeClr val="tx1"/>
                </a:solidFill>
              </a:rPr>
              <a:t>be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respected</a:t>
            </a:r>
            <a:r>
              <a:rPr lang="fr-FR" dirty="0">
                <a:solidFill>
                  <a:schemeClr val="tx1"/>
                </a:solidFill>
              </a:rPr>
              <a:t> by </a:t>
            </a:r>
            <a:r>
              <a:rPr lang="fr-FR" dirty="0" err="1">
                <a:solidFill>
                  <a:schemeClr val="tx1"/>
                </a:solidFill>
              </a:rPr>
              <a:t>each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actor</a:t>
            </a:r>
            <a:r>
              <a:rPr lang="fr-FR" dirty="0">
                <a:solidFill>
                  <a:schemeClr val="tx1"/>
                </a:solidFill>
              </a:rPr>
              <a:t> to </a:t>
            </a:r>
            <a:r>
              <a:rPr lang="fr-FR" dirty="0" err="1">
                <a:solidFill>
                  <a:schemeClr val="tx1"/>
                </a:solidFill>
              </a:rPr>
              <a:t>be</a:t>
            </a:r>
            <a:r>
              <a:rPr lang="fr-FR" dirty="0">
                <a:solidFill>
                  <a:schemeClr val="tx1"/>
                </a:solidFill>
              </a:rPr>
              <a:t> PEFC </a:t>
            </a:r>
            <a:r>
              <a:rPr lang="fr-FR" dirty="0" err="1">
                <a:solidFill>
                  <a:schemeClr val="tx1"/>
                </a:solidFill>
              </a:rPr>
              <a:t>certified</a:t>
            </a:r>
            <a:r>
              <a:rPr lang="fr-FR" dirty="0">
                <a:solidFill>
                  <a:schemeClr val="tx1"/>
                </a:solidFill>
              </a:rPr>
              <a:t>.</a:t>
            </a:r>
          </a:p>
          <a:p>
            <a:pPr lvl="0"/>
            <a:endParaRPr lang="fr-FR" dirty="0">
              <a:solidFill>
                <a:schemeClr val="tx1"/>
              </a:solidFill>
            </a:endParaRPr>
          </a:p>
          <a:p>
            <a:pPr lvl="0"/>
            <a:r>
              <a:rPr lang="fr-FR" dirty="0">
                <a:solidFill>
                  <a:schemeClr val="tx1"/>
                </a:solidFill>
              </a:rPr>
              <a:t>In </a:t>
            </a:r>
            <a:r>
              <a:rPr lang="fr-FR" dirty="0" err="1">
                <a:solidFill>
                  <a:schemeClr val="tx1"/>
                </a:solidFill>
              </a:rPr>
              <a:t>order</a:t>
            </a:r>
            <a:r>
              <a:rPr lang="fr-FR" dirty="0">
                <a:solidFill>
                  <a:schemeClr val="tx1"/>
                </a:solidFill>
              </a:rPr>
              <a:t> to familiarise </a:t>
            </a:r>
            <a:r>
              <a:rPr lang="fr-FR" dirty="0" err="1">
                <a:solidFill>
                  <a:schemeClr val="tx1"/>
                </a:solidFill>
              </a:rPr>
              <a:t>with</a:t>
            </a:r>
            <a:r>
              <a:rPr lang="fr-FR" dirty="0">
                <a:solidFill>
                  <a:schemeClr val="tx1"/>
                </a:solidFill>
              </a:rPr>
              <a:t> the PEFC </a:t>
            </a:r>
            <a:r>
              <a:rPr lang="fr-FR" dirty="0" err="1">
                <a:solidFill>
                  <a:schemeClr val="tx1"/>
                </a:solidFill>
              </a:rPr>
              <a:t>criteria</a:t>
            </a:r>
            <a:r>
              <a:rPr lang="fr-FR" dirty="0">
                <a:solidFill>
                  <a:schemeClr val="tx1"/>
                </a:solidFill>
              </a:rPr>
              <a:t> and to </a:t>
            </a:r>
            <a:r>
              <a:rPr lang="fr-FR" dirty="0" err="1">
                <a:solidFill>
                  <a:schemeClr val="tx1"/>
                </a:solidFill>
              </a:rPr>
              <a:t>be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evaluated</a:t>
            </a:r>
            <a:r>
              <a:rPr lang="fr-FR" dirty="0">
                <a:solidFill>
                  <a:schemeClr val="tx1"/>
                </a:solidFill>
              </a:rPr>
              <a:t> on </a:t>
            </a:r>
            <a:r>
              <a:rPr lang="fr-FR" dirty="0" err="1">
                <a:solidFill>
                  <a:schemeClr val="tx1"/>
                </a:solidFill>
              </a:rPr>
              <a:t>this</a:t>
            </a:r>
            <a:r>
              <a:rPr lang="fr-FR" dirty="0">
                <a:solidFill>
                  <a:schemeClr val="tx1"/>
                </a:solidFill>
              </a:rPr>
              <a:t> section, </a:t>
            </a:r>
            <a:r>
              <a:rPr lang="fr-FR" dirty="0" err="1">
                <a:solidFill>
                  <a:schemeClr val="tx1"/>
                </a:solidFill>
              </a:rPr>
              <a:t>you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should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print</a:t>
            </a:r>
            <a:r>
              <a:rPr lang="fr-FR" dirty="0">
                <a:solidFill>
                  <a:schemeClr val="tx1"/>
                </a:solidFill>
              </a:rPr>
              <a:t> the </a:t>
            </a:r>
            <a:r>
              <a:rPr lang="fr-FR" dirty="0" err="1">
                <a:solidFill>
                  <a:schemeClr val="tx1"/>
                </a:solidFill>
              </a:rPr>
              <a:t>following</a:t>
            </a:r>
            <a:r>
              <a:rPr lang="fr-FR" dirty="0">
                <a:solidFill>
                  <a:schemeClr val="tx1"/>
                </a:solidFill>
              </a:rPr>
              <a:t> document, </a:t>
            </a:r>
            <a:r>
              <a:rPr lang="fr-FR" dirty="0" err="1">
                <a:solidFill>
                  <a:schemeClr val="tx1"/>
                </a:solidFill>
              </a:rPr>
              <a:t>tick</a:t>
            </a:r>
            <a:r>
              <a:rPr lang="fr-FR" dirty="0">
                <a:solidFill>
                  <a:schemeClr val="tx1"/>
                </a:solidFill>
              </a:rPr>
              <a:t> the right boxes, scan the document and </a:t>
            </a:r>
            <a:r>
              <a:rPr lang="fr-FR" dirty="0" err="1">
                <a:solidFill>
                  <a:schemeClr val="tx1"/>
                </a:solidFill>
              </a:rPr>
              <a:t>send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it</a:t>
            </a:r>
            <a:r>
              <a:rPr lang="fr-FR" dirty="0">
                <a:solidFill>
                  <a:schemeClr val="tx1"/>
                </a:solidFill>
              </a:rPr>
              <a:t> back to </a:t>
            </a:r>
            <a:r>
              <a:rPr lang="fr-FR" dirty="0" err="1">
                <a:solidFill>
                  <a:schemeClr val="tx1"/>
                </a:solidFill>
              </a:rPr>
              <a:t>your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instructor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2" name="Flèche droite 21"/>
          <p:cNvSpPr/>
          <p:nvPr/>
        </p:nvSpPr>
        <p:spPr>
          <a:xfrm rot="10800000">
            <a:off x="6006737" y="3015343"/>
            <a:ext cx="751114" cy="54210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7" name="Objet 16"/>
          <p:cNvGraphicFramePr>
            <a:graphicFrameLocks noChangeAspect="1"/>
          </p:cNvGraphicFramePr>
          <p:nvPr/>
        </p:nvGraphicFramePr>
        <p:xfrm>
          <a:off x="2073275" y="2447925"/>
          <a:ext cx="176213" cy="190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Document" r:id="rId9" imgW="176024" imgH="1904557" progId="Word.Document.12">
                  <p:embed/>
                </p:oleObj>
              </mc:Choice>
              <mc:Fallback>
                <p:oleObj name="Document" r:id="rId9" imgW="176024" imgH="1904557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3275" y="2447925"/>
                        <a:ext cx="176213" cy="190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255520" y="2699658"/>
            <a:ext cx="3520440" cy="576942"/>
          </a:xfrm>
          <a:prstGeom prst="rect">
            <a:avLst/>
          </a:prstGeom>
          <a:ln w="28575"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fr-FR" dirty="0">
                <a:hlinkClick r:id="rId3"/>
              </a:rPr>
              <a:t>https://padlet.com/erwan_lenezet/mrj8dq4fzzir</a:t>
            </a:r>
            <a:endParaRPr lang="en-US" dirty="0">
              <a:solidFill>
                <a:schemeClr val="accent5"/>
              </a:solidFill>
            </a:endParaRPr>
          </a:p>
          <a:p>
            <a:pPr algn="ctr"/>
            <a:endParaRPr lang="fr-FR" dirty="0">
              <a:solidFill>
                <a:schemeClr val="accent5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1227909" y="1358537"/>
            <a:ext cx="9117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Studying</a:t>
            </a:r>
            <a:r>
              <a:rPr lang="fr-FR" dirty="0"/>
              <a:t> the </a:t>
            </a:r>
            <a:r>
              <a:rPr lang="fr-FR" dirty="0" err="1"/>
              <a:t>requirements</a:t>
            </a:r>
            <a:r>
              <a:rPr lang="fr-FR" dirty="0"/>
              <a:t>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respected</a:t>
            </a:r>
            <a:r>
              <a:rPr lang="fr-FR" dirty="0"/>
              <a:t> by </a:t>
            </a:r>
            <a:r>
              <a:rPr lang="fr-FR" dirty="0" err="1"/>
              <a:t>each</a:t>
            </a:r>
            <a:r>
              <a:rPr lang="fr-FR" dirty="0"/>
              <a:t> </a:t>
            </a:r>
            <a:r>
              <a:rPr lang="fr-FR" dirty="0" err="1"/>
              <a:t>actor</a:t>
            </a:r>
            <a:r>
              <a:rPr lang="fr-FR" dirty="0"/>
              <a:t> by </a:t>
            </a:r>
            <a:r>
              <a:rPr lang="fr-FR" dirty="0" err="1"/>
              <a:t>clicking</a:t>
            </a:r>
            <a:r>
              <a:rPr lang="fr-FR" dirty="0"/>
              <a:t> on the </a:t>
            </a:r>
            <a:r>
              <a:rPr lang="fr-FR" dirty="0" err="1"/>
              <a:t>link</a:t>
            </a:r>
            <a:r>
              <a:rPr lang="fr-FR" dirty="0"/>
              <a:t> </a:t>
            </a:r>
            <a:r>
              <a:rPr lang="fr-FR" dirty="0" err="1"/>
              <a:t>below</a:t>
            </a:r>
            <a:r>
              <a:rPr lang="fr-FR" dirty="0"/>
              <a:t> :</a:t>
            </a:r>
          </a:p>
        </p:txBody>
      </p:sp>
      <p:sp>
        <p:nvSpPr>
          <p:cNvPr id="17" name="Flèche droite 16"/>
          <p:cNvSpPr/>
          <p:nvPr/>
        </p:nvSpPr>
        <p:spPr>
          <a:xfrm rot="10800000">
            <a:off x="6006737" y="3015343"/>
            <a:ext cx="751114" cy="54210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Picture 10" descr="Résultat de recherche d'images pour &quot;logo fsc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01695" y="3711257"/>
            <a:ext cx="2465705" cy="1429453"/>
          </a:xfrm>
          <a:prstGeom prst="rect">
            <a:avLst/>
          </a:prstGeom>
          <a:noFill/>
        </p:spPr>
      </p:pic>
      <p:sp>
        <p:nvSpPr>
          <p:cNvPr id="15" name="ZoneTexte 14"/>
          <p:cNvSpPr txBox="1"/>
          <p:nvPr/>
        </p:nvSpPr>
        <p:spPr>
          <a:xfrm>
            <a:off x="1060268" y="5050452"/>
            <a:ext cx="9455332" cy="1323439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fr-FR" sz="2000" b="1" dirty="0"/>
              <a:t>You have to </a:t>
            </a:r>
            <a:r>
              <a:rPr lang="fr-FR" sz="2000" b="1" dirty="0" err="1"/>
              <a:t>link</a:t>
            </a:r>
            <a:r>
              <a:rPr lang="fr-FR" sz="2000" b="1" dirty="0"/>
              <a:t> </a:t>
            </a:r>
            <a:r>
              <a:rPr lang="fr-FR" sz="2000" b="1" dirty="0" err="1"/>
              <a:t>each</a:t>
            </a:r>
            <a:r>
              <a:rPr lang="fr-FR" sz="2000" b="1" dirty="0"/>
              <a:t> </a:t>
            </a:r>
            <a:r>
              <a:rPr lang="fr-FR" sz="2000" b="1" dirty="0" err="1"/>
              <a:t>principles</a:t>
            </a:r>
            <a:r>
              <a:rPr lang="fr-FR" sz="2000" b="1" dirty="0"/>
              <a:t> </a:t>
            </a:r>
            <a:r>
              <a:rPr lang="fr-FR" sz="2000" b="1" dirty="0" err="1"/>
              <a:t>with</a:t>
            </a:r>
            <a:r>
              <a:rPr lang="fr-FR" sz="2000" b="1" dirty="0"/>
              <a:t> the </a:t>
            </a:r>
            <a:r>
              <a:rPr lang="fr-FR" sz="2000" b="1" dirty="0" err="1"/>
              <a:t>corresponding</a:t>
            </a:r>
            <a:r>
              <a:rPr lang="fr-FR" sz="2000" b="1" dirty="0"/>
              <a:t> </a:t>
            </a:r>
            <a:r>
              <a:rPr lang="fr-FR" sz="2000" b="1" dirty="0" err="1"/>
              <a:t>rules</a:t>
            </a:r>
            <a:endParaRPr lang="fr-FR" sz="2000" b="1" dirty="0"/>
          </a:p>
          <a:p>
            <a:r>
              <a:rPr lang="fr-FR" sz="2000" dirty="0"/>
              <a:t>          - Click on </a:t>
            </a:r>
            <a:r>
              <a:rPr lang="fr-FR" sz="2000" dirty="0" err="1"/>
              <a:t>each</a:t>
            </a:r>
            <a:r>
              <a:rPr lang="fr-FR" sz="2000" dirty="0"/>
              <a:t> </a:t>
            </a:r>
            <a:r>
              <a:rPr lang="fr-FR" sz="2000" dirty="0" err="1"/>
              <a:t>principle</a:t>
            </a:r>
            <a:r>
              <a:rPr lang="fr-FR" sz="2000" dirty="0"/>
              <a:t> </a:t>
            </a:r>
            <a:r>
              <a:rPr lang="fr-FR" sz="2000" dirty="0" err="1"/>
              <a:t>then</a:t>
            </a:r>
            <a:r>
              <a:rPr lang="fr-FR" sz="2000" dirty="0"/>
              <a:t> click on </a:t>
            </a:r>
            <a:r>
              <a:rPr lang="fr-FR" sz="2000" dirty="0" err="1"/>
              <a:t>connect</a:t>
            </a:r>
            <a:r>
              <a:rPr lang="fr-FR" sz="2000" dirty="0"/>
              <a:t> to </a:t>
            </a:r>
            <a:r>
              <a:rPr lang="fr-FR" sz="2000" dirty="0" err="1"/>
              <a:t>another</a:t>
            </a:r>
            <a:r>
              <a:rPr lang="fr-FR" sz="2000" dirty="0"/>
              <a:t> post</a:t>
            </a:r>
          </a:p>
          <a:p>
            <a:r>
              <a:rPr lang="fr-FR" sz="2000" dirty="0"/>
              <a:t>	    - Chose the right post to </a:t>
            </a:r>
            <a:r>
              <a:rPr lang="fr-FR" sz="2000" dirty="0" err="1"/>
              <a:t>which</a:t>
            </a:r>
            <a:r>
              <a:rPr lang="fr-FR" sz="2000" dirty="0"/>
              <a:t> </a:t>
            </a:r>
            <a:r>
              <a:rPr lang="fr-FR" sz="2000" dirty="0" err="1"/>
              <a:t>connect</a:t>
            </a:r>
            <a:r>
              <a:rPr lang="fr-FR" sz="2000" dirty="0"/>
              <a:t> </a:t>
            </a:r>
            <a:r>
              <a:rPr lang="fr-FR" sz="2000" dirty="0" err="1"/>
              <a:t>your</a:t>
            </a:r>
            <a:r>
              <a:rPr lang="fr-FR" sz="2000" dirty="0"/>
              <a:t> </a:t>
            </a:r>
            <a:r>
              <a:rPr lang="fr-FR" sz="2000" dirty="0" err="1"/>
              <a:t>principle</a:t>
            </a:r>
            <a:r>
              <a:rPr lang="fr-FR" sz="2000" dirty="0"/>
              <a:t>, and put </a:t>
            </a:r>
            <a:r>
              <a:rPr lang="fr-FR" sz="2000" dirty="0" err="1"/>
              <a:t>it</a:t>
            </a:r>
            <a:r>
              <a:rPr lang="fr-FR" sz="2000" dirty="0"/>
              <a:t> in the </a:t>
            </a:r>
            <a:r>
              <a:rPr lang="fr-FR" sz="2000" dirty="0" err="1"/>
              <a:t>same</a:t>
            </a:r>
            <a:r>
              <a:rPr lang="fr-FR" sz="2000" dirty="0"/>
              <a:t> </a:t>
            </a:r>
            <a:r>
              <a:rPr lang="fr-FR" sz="2000" dirty="0" err="1"/>
              <a:t>colour</a:t>
            </a:r>
            <a:r>
              <a:rPr lang="fr-FR" sz="2000" dirty="0"/>
              <a:t> as the </a:t>
            </a:r>
            <a:r>
              <a:rPr lang="fr-FR" sz="2000" dirty="0" err="1"/>
              <a:t>principle</a:t>
            </a:r>
            <a:r>
              <a:rPr lang="fr-FR" sz="2000" dirty="0"/>
              <a:t> ( </a:t>
            </a:r>
            <a:r>
              <a:rPr lang="fr-FR" sz="2000" dirty="0" err="1"/>
              <a:t>see</a:t>
            </a:r>
            <a:r>
              <a:rPr lang="fr-FR" sz="2000" dirty="0"/>
              <a:t> </a:t>
            </a:r>
            <a:r>
              <a:rPr lang="fr-FR" sz="2000" dirty="0" err="1"/>
              <a:t>example</a:t>
            </a:r>
            <a:r>
              <a:rPr lang="fr-FR" sz="2000" dirty="0"/>
              <a:t> </a:t>
            </a:r>
            <a:r>
              <a:rPr lang="fr-FR" sz="2000" dirty="0" err="1"/>
              <a:t>with</a:t>
            </a:r>
            <a:r>
              <a:rPr lang="fr-FR" sz="2000" dirty="0"/>
              <a:t> the first </a:t>
            </a:r>
            <a:r>
              <a:rPr lang="fr-FR" sz="2000" dirty="0" err="1"/>
              <a:t>principle</a:t>
            </a:r>
            <a:r>
              <a:rPr lang="fr-FR" sz="2000" dirty="0"/>
              <a:t>)</a:t>
            </a:r>
            <a:endParaRPr lang="fr-FR" dirty="0"/>
          </a:p>
        </p:txBody>
      </p:sp>
      <p:sp>
        <p:nvSpPr>
          <p:cNvPr id="18" name="Flèche courbée vers la droite 17"/>
          <p:cNvSpPr/>
          <p:nvPr/>
        </p:nvSpPr>
        <p:spPr>
          <a:xfrm>
            <a:off x="228600" y="5013960"/>
            <a:ext cx="579120" cy="868680"/>
          </a:xfrm>
          <a:prstGeom prst="curved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1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538356" cy="513806"/>
          </a:xfrm>
          <a:solidFill>
            <a:schemeClr val="accent4"/>
          </a:solidFill>
          <a:ln w="190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pPr lvl="0"/>
            <a:r>
              <a:rPr lang="en-GB" sz="2400" dirty="0">
                <a:solidFill>
                  <a:schemeClr val="bg1"/>
                </a:solidFill>
              </a:rPr>
              <a:t>Section 3 : Getting certified – requirements and benefits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22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sp>
        <p:nvSpPr>
          <p:cNvPr id="23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5281" y="0"/>
            <a:ext cx="3395616" cy="990599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7162800" y="1996440"/>
            <a:ext cx="4678680" cy="2849880"/>
          </a:xfrm>
          <a:prstGeom prst="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fr-FR" sz="2000" b="1" dirty="0">
                <a:solidFill>
                  <a:schemeClr val="accent4"/>
                </a:solidFill>
              </a:rPr>
              <a:t>Instructions for </a:t>
            </a:r>
            <a:r>
              <a:rPr lang="fr-FR" sz="2000" b="1" dirty="0" err="1">
                <a:solidFill>
                  <a:schemeClr val="accent4"/>
                </a:solidFill>
              </a:rPr>
              <a:t>this</a:t>
            </a:r>
            <a:r>
              <a:rPr lang="fr-FR" sz="2000" b="1" dirty="0">
                <a:solidFill>
                  <a:schemeClr val="accent4"/>
                </a:solidFill>
              </a:rPr>
              <a:t> section </a:t>
            </a:r>
          </a:p>
          <a:p>
            <a:pPr lvl="0"/>
            <a:r>
              <a:rPr lang="fr-FR" dirty="0">
                <a:solidFill>
                  <a:schemeClr val="tx1"/>
                </a:solidFill>
              </a:rPr>
              <a:t>In </a:t>
            </a:r>
            <a:r>
              <a:rPr lang="fr-FR" dirty="0" err="1">
                <a:solidFill>
                  <a:schemeClr val="tx1"/>
                </a:solidFill>
              </a:rPr>
              <a:t>this</a:t>
            </a:r>
            <a:r>
              <a:rPr lang="fr-FR" dirty="0">
                <a:solidFill>
                  <a:schemeClr val="tx1"/>
                </a:solidFill>
              </a:rPr>
              <a:t> section, </a:t>
            </a:r>
            <a:r>
              <a:rPr lang="fr-FR" dirty="0" err="1">
                <a:solidFill>
                  <a:schemeClr val="tx1"/>
                </a:solidFill>
              </a:rPr>
              <a:t>we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will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be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looking</a:t>
            </a:r>
            <a:r>
              <a:rPr lang="fr-FR" dirty="0">
                <a:solidFill>
                  <a:schemeClr val="tx1"/>
                </a:solidFill>
              </a:rPr>
              <a:t> at the </a:t>
            </a:r>
            <a:r>
              <a:rPr lang="fr-FR" dirty="0" err="1">
                <a:solidFill>
                  <a:schemeClr val="tx1"/>
                </a:solidFill>
              </a:rPr>
              <a:t>rules</a:t>
            </a:r>
            <a:r>
              <a:rPr lang="fr-FR" dirty="0">
                <a:solidFill>
                  <a:schemeClr val="tx1"/>
                </a:solidFill>
              </a:rPr>
              <a:t> to </a:t>
            </a:r>
            <a:r>
              <a:rPr lang="fr-FR" dirty="0" err="1">
                <a:solidFill>
                  <a:schemeClr val="tx1"/>
                </a:solidFill>
              </a:rPr>
              <a:t>be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respected</a:t>
            </a:r>
            <a:r>
              <a:rPr lang="fr-FR" dirty="0">
                <a:solidFill>
                  <a:schemeClr val="tx1"/>
                </a:solidFill>
              </a:rPr>
              <a:t> by </a:t>
            </a:r>
            <a:r>
              <a:rPr lang="fr-FR" dirty="0" err="1">
                <a:solidFill>
                  <a:schemeClr val="tx1"/>
                </a:solidFill>
              </a:rPr>
              <a:t>each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actor</a:t>
            </a:r>
            <a:r>
              <a:rPr lang="fr-FR" dirty="0">
                <a:solidFill>
                  <a:schemeClr val="tx1"/>
                </a:solidFill>
              </a:rPr>
              <a:t> to </a:t>
            </a:r>
            <a:r>
              <a:rPr lang="fr-FR" dirty="0" err="1">
                <a:solidFill>
                  <a:schemeClr val="tx1"/>
                </a:solidFill>
              </a:rPr>
              <a:t>be</a:t>
            </a:r>
            <a:r>
              <a:rPr lang="fr-FR" dirty="0">
                <a:solidFill>
                  <a:schemeClr val="tx1"/>
                </a:solidFill>
              </a:rPr>
              <a:t> FSC </a:t>
            </a:r>
            <a:r>
              <a:rPr lang="fr-FR" dirty="0" err="1">
                <a:solidFill>
                  <a:schemeClr val="tx1"/>
                </a:solidFill>
              </a:rPr>
              <a:t>certified</a:t>
            </a:r>
            <a:r>
              <a:rPr lang="fr-FR" dirty="0">
                <a:solidFill>
                  <a:schemeClr val="tx1"/>
                </a:solidFill>
              </a:rPr>
              <a:t>.</a:t>
            </a:r>
          </a:p>
          <a:p>
            <a:pPr lvl="0"/>
            <a:endParaRPr lang="fr-FR" dirty="0">
              <a:solidFill>
                <a:schemeClr val="tx1"/>
              </a:solidFill>
            </a:endParaRPr>
          </a:p>
          <a:p>
            <a:pPr lvl="0"/>
            <a:r>
              <a:rPr lang="fr-FR" dirty="0">
                <a:solidFill>
                  <a:schemeClr val="tx1"/>
                </a:solidFill>
              </a:rPr>
              <a:t>You </a:t>
            </a:r>
            <a:r>
              <a:rPr lang="fr-FR" dirty="0" err="1">
                <a:solidFill>
                  <a:schemeClr val="tx1"/>
                </a:solidFill>
              </a:rPr>
              <a:t>will</a:t>
            </a:r>
            <a:r>
              <a:rPr lang="fr-FR" dirty="0">
                <a:solidFill>
                  <a:schemeClr val="tx1"/>
                </a:solidFill>
              </a:rPr>
              <a:t> have to go one the </a:t>
            </a:r>
            <a:r>
              <a:rPr lang="fr-FR" dirty="0" err="1">
                <a:solidFill>
                  <a:schemeClr val="tx1"/>
                </a:solidFill>
              </a:rPr>
              <a:t>Pedlet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website</a:t>
            </a:r>
            <a:r>
              <a:rPr lang="fr-FR" dirty="0">
                <a:solidFill>
                  <a:schemeClr val="tx1"/>
                </a:solidFill>
              </a:rPr>
              <a:t> and </a:t>
            </a:r>
            <a:r>
              <a:rPr lang="fr-FR" dirty="0" err="1">
                <a:solidFill>
                  <a:schemeClr val="tx1"/>
                </a:solidFill>
              </a:rPr>
              <a:t>create</a:t>
            </a:r>
            <a:r>
              <a:rPr lang="fr-FR" dirty="0">
                <a:solidFill>
                  <a:schemeClr val="tx1"/>
                </a:solidFill>
              </a:rPr>
              <a:t> for </a:t>
            </a:r>
            <a:r>
              <a:rPr lang="fr-FR" dirty="0" err="1">
                <a:solidFill>
                  <a:schemeClr val="tx1"/>
                </a:solidFill>
              </a:rPr>
              <a:t>yourself</a:t>
            </a:r>
            <a:r>
              <a:rPr lang="fr-FR" dirty="0">
                <a:solidFill>
                  <a:schemeClr val="tx1"/>
                </a:solidFill>
              </a:rPr>
              <a:t> a free </a:t>
            </a:r>
            <a:r>
              <a:rPr lang="fr-FR" dirty="0" err="1">
                <a:solidFill>
                  <a:schemeClr val="tx1"/>
                </a:solidFill>
              </a:rPr>
              <a:t>account</a:t>
            </a:r>
            <a:r>
              <a:rPr lang="fr-FR" dirty="0">
                <a:solidFill>
                  <a:schemeClr val="tx1"/>
                </a:solidFill>
              </a:rPr>
              <a:t>. One </a:t>
            </a:r>
            <a:r>
              <a:rPr lang="fr-FR" dirty="0" err="1">
                <a:solidFill>
                  <a:schemeClr val="tx1"/>
                </a:solidFill>
              </a:rPr>
              <a:t>done</a:t>
            </a:r>
            <a:r>
              <a:rPr lang="fr-FR" dirty="0">
                <a:solidFill>
                  <a:schemeClr val="tx1"/>
                </a:solidFill>
              </a:rPr>
              <a:t>, click on </a:t>
            </a:r>
            <a:r>
              <a:rPr lang="fr-FR" dirty="0" err="1">
                <a:solidFill>
                  <a:schemeClr val="tx1"/>
                </a:solidFill>
              </a:rPr>
              <a:t>this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link</a:t>
            </a: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538356" cy="513806"/>
          </a:xfrm>
          <a:solidFill>
            <a:schemeClr val="accent4"/>
          </a:solidFill>
          <a:ln w="190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pPr lvl="0"/>
            <a:r>
              <a:rPr lang="en-GB" sz="2400" dirty="0">
                <a:solidFill>
                  <a:schemeClr val="bg1"/>
                </a:solidFill>
              </a:rPr>
              <a:t>Section 3 : Getting certified – requirements and benefits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18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sp>
        <p:nvSpPr>
          <p:cNvPr id="19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5281" y="0"/>
            <a:ext cx="3395616" cy="990599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365760" y="1920240"/>
            <a:ext cx="5196840" cy="387096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fr-FR" sz="2000" dirty="0">
              <a:solidFill>
                <a:schemeClr val="accent4"/>
              </a:solidFill>
            </a:endParaRPr>
          </a:p>
          <a:p>
            <a:pPr lvl="0" algn="ctr"/>
            <a:r>
              <a:rPr lang="fr-FR" sz="2000" dirty="0">
                <a:solidFill>
                  <a:schemeClr val="tx1"/>
                </a:solidFill>
              </a:rPr>
              <a:t>This section goal </a:t>
            </a:r>
            <a:r>
              <a:rPr lang="fr-FR" sz="2000" dirty="0" err="1">
                <a:solidFill>
                  <a:schemeClr val="tx1"/>
                </a:solidFill>
              </a:rPr>
              <a:t>is</a:t>
            </a:r>
            <a:r>
              <a:rPr lang="fr-FR" sz="2000" dirty="0">
                <a:solidFill>
                  <a:schemeClr val="tx1"/>
                </a:solidFill>
              </a:rPr>
              <a:t> to </a:t>
            </a:r>
            <a:r>
              <a:rPr lang="fr-FR" sz="2000" dirty="0" err="1">
                <a:solidFill>
                  <a:schemeClr val="tx1"/>
                </a:solidFill>
              </a:rPr>
              <a:t>get</a:t>
            </a:r>
            <a:r>
              <a:rPr lang="fr-FR" sz="2000" dirty="0">
                <a:solidFill>
                  <a:schemeClr val="tx1"/>
                </a:solidFill>
              </a:rPr>
              <a:t> to know the </a:t>
            </a:r>
            <a:r>
              <a:rPr lang="fr-FR" sz="2000" dirty="0" err="1">
                <a:solidFill>
                  <a:schemeClr val="tx1"/>
                </a:solidFill>
              </a:rPr>
              <a:t>benefits</a:t>
            </a:r>
            <a:r>
              <a:rPr lang="fr-FR" sz="2000" dirty="0">
                <a:solidFill>
                  <a:schemeClr val="tx1"/>
                </a:solidFill>
              </a:rPr>
              <a:t> of certification by </a:t>
            </a:r>
            <a:r>
              <a:rPr lang="fr-FR" sz="2000" dirty="0" err="1">
                <a:solidFill>
                  <a:schemeClr val="tx1"/>
                </a:solidFill>
              </a:rPr>
              <a:t>watching</a:t>
            </a:r>
            <a:r>
              <a:rPr lang="fr-FR" sz="2000" dirty="0">
                <a:solidFill>
                  <a:schemeClr val="tx1"/>
                </a:solidFill>
              </a:rPr>
              <a:t> at </a:t>
            </a:r>
            <a:r>
              <a:rPr lang="fr-FR" sz="2000" dirty="0" err="1">
                <a:solidFill>
                  <a:schemeClr val="tx1"/>
                </a:solidFill>
              </a:rPr>
              <a:t>different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dirty="0" err="1">
                <a:solidFill>
                  <a:schemeClr val="tx1"/>
                </a:solidFill>
              </a:rPr>
              <a:t>actors</a:t>
            </a:r>
            <a:r>
              <a:rPr lang="fr-FR" sz="2000" dirty="0">
                <a:solidFill>
                  <a:schemeClr val="tx1"/>
                </a:solidFill>
              </a:rPr>
              <a:t> of the </a:t>
            </a:r>
            <a:r>
              <a:rPr lang="fr-FR" sz="2000" dirty="0" err="1">
                <a:solidFill>
                  <a:schemeClr val="tx1"/>
                </a:solidFill>
              </a:rPr>
              <a:t>forest-wood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dirty="0" err="1">
                <a:solidFill>
                  <a:schemeClr val="tx1"/>
                </a:solidFill>
              </a:rPr>
              <a:t>sector</a:t>
            </a:r>
            <a:r>
              <a:rPr lang="fr-FR" sz="2000" dirty="0">
                <a:solidFill>
                  <a:schemeClr val="tx1"/>
                </a:solidFill>
              </a:rPr>
              <a:t>, </a:t>
            </a:r>
            <a:r>
              <a:rPr lang="fr-FR" sz="2000" dirty="0" err="1">
                <a:solidFill>
                  <a:schemeClr val="tx1"/>
                </a:solidFill>
              </a:rPr>
              <a:t>who</a:t>
            </a:r>
            <a:r>
              <a:rPr lang="fr-FR" sz="2000" dirty="0">
                <a:solidFill>
                  <a:schemeClr val="tx1"/>
                </a:solidFill>
              </a:rPr>
              <a:t> have </a:t>
            </a:r>
            <a:r>
              <a:rPr lang="fr-FR" sz="2000" dirty="0" err="1">
                <a:solidFill>
                  <a:schemeClr val="tx1"/>
                </a:solidFill>
              </a:rPr>
              <a:t>different</a:t>
            </a:r>
            <a:r>
              <a:rPr lang="fr-FR" sz="2000" dirty="0">
                <a:solidFill>
                  <a:schemeClr val="tx1"/>
                </a:solidFill>
              </a:rPr>
              <a:t> positions on the </a:t>
            </a:r>
            <a:r>
              <a:rPr lang="fr-FR" sz="2000" dirty="0" err="1">
                <a:solidFill>
                  <a:schemeClr val="tx1"/>
                </a:solidFill>
              </a:rPr>
              <a:t>chain</a:t>
            </a:r>
            <a:r>
              <a:rPr lang="fr-FR" sz="2000" dirty="0">
                <a:solidFill>
                  <a:schemeClr val="tx1"/>
                </a:solidFill>
              </a:rPr>
              <a:t> of </a:t>
            </a:r>
            <a:r>
              <a:rPr lang="fr-FR" sz="2000" dirty="0" err="1">
                <a:solidFill>
                  <a:schemeClr val="tx1"/>
                </a:solidFill>
              </a:rPr>
              <a:t>custody</a:t>
            </a:r>
            <a:r>
              <a:rPr lang="fr-FR" sz="2000" dirty="0">
                <a:solidFill>
                  <a:schemeClr val="tx1"/>
                </a:solidFill>
              </a:rPr>
              <a:t>, </a:t>
            </a:r>
            <a:r>
              <a:rPr lang="fr-FR" sz="2000" dirty="0" err="1">
                <a:solidFill>
                  <a:schemeClr val="tx1"/>
                </a:solidFill>
              </a:rPr>
              <a:t>testify</a:t>
            </a:r>
            <a:r>
              <a:rPr lang="fr-FR" sz="2000" dirty="0">
                <a:solidFill>
                  <a:schemeClr val="tx1"/>
                </a:solidFill>
              </a:rPr>
              <a:t> on certification</a:t>
            </a:r>
          </a:p>
          <a:p>
            <a:pPr lvl="0" algn="ctr"/>
            <a:endParaRPr lang="fr-FR" sz="2000" dirty="0">
              <a:solidFill>
                <a:schemeClr val="tx1"/>
              </a:solidFill>
            </a:endParaRPr>
          </a:p>
          <a:p>
            <a:pPr lvl="0" algn="ctr"/>
            <a:r>
              <a:rPr lang="fr-FR" sz="2000" dirty="0">
                <a:solidFill>
                  <a:schemeClr val="tx1"/>
                </a:solidFill>
              </a:rPr>
              <a:t>The </a:t>
            </a:r>
            <a:r>
              <a:rPr lang="fr-FR" sz="2000" dirty="0" err="1">
                <a:solidFill>
                  <a:schemeClr val="tx1"/>
                </a:solidFill>
              </a:rPr>
              <a:t>persons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dirty="0" err="1">
                <a:solidFill>
                  <a:schemeClr val="tx1"/>
                </a:solidFill>
              </a:rPr>
              <a:t>testifying</a:t>
            </a:r>
            <a:r>
              <a:rPr lang="fr-FR" sz="2000" dirty="0">
                <a:solidFill>
                  <a:schemeClr val="tx1"/>
                </a:solidFill>
              </a:rPr>
              <a:t> are : </a:t>
            </a:r>
          </a:p>
          <a:p>
            <a:pPr lvl="0" algn="ctr"/>
            <a:endParaRPr lang="fr-FR" sz="2000" dirty="0">
              <a:solidFill>
                <a:schemeClr val="accent4"/>
              </a:solidFill>
            </a:endParaRPr>
          </a:p>
        </p:txBody>
      </p:sp>
      <p:graphicFrame>
        <p:nvGraphicFramePr>
          <p:cNvPr id="25" name="Diagramme 24"/>
          <p:cNvGraphicFramePr/>
          <p:nvPr>
            <p:extLst>
              <p:ext uri="{D42A27DB-BD31-4B8C-83A1-F6EECF244321}">
                <p14:modId xmlns:p14="http://schemas.microsoft.com/office/powerpoint/2010/main" val="2223317522"/>
              </p:ext>
            </p:extLst>
          </p:nvPr>
        </p:nvGraphicFramePr>
        <p:xfrm>
          <a:off x="5577840" y="1539240"/>
          <a:ext cx="5908040" cy="4279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Ellipse 14"/>
          <p:cNvSpPr/>
          <p:nvPr/>
        </p:nvSpPr>
        <p:spPr>
          <a:xfrm>
            <a:off x="552994" y="2736669"/>
            <a:ext cx="2612572" cy="130628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Forest </a:t>
            </a:r>
            <a:r>
              <a:rPr lang="fr-FR" b="1" dirty="0" err="1"/>
              <a:t>owner</a:t>
            </a:r>
            <a:r>
              <a:rPr lang="fr-FR" b="1" dirty="0"/>
              <a:t> and manager</a:t>
            </a:r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538356" cy="513806"/>
          </a:xfrm>
          <a:solidFill>
            <a:schemeClr val="accent4"/>
          </a:solidFill>
          <a:ln w="190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pPr lvl="0"/>
            <a:r>
              <a:rPr lang="en-GB" sz="2400" dirty="0">
                <a:solidFill>
                  <a:schemeClr val="bg1"/>
                </a:solidFill>
              </a:rPr>
              <a:t>Section 3 : Getting certified – requirements and benefits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18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sp>
        <p:nvSpPr>
          <p:cNvPr id="19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5281" y="0"/>
            <a:ext cx="3395616" cy="990599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77240" y="4419600"/>
            <a:ext cx="2407920" cy="118872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accent2"/>
                </a:solidFill>
              </a:rPr>
              <a:t>Click on the </a:t>
            </a:r>
            <a:r>
              <a:rPr lang="fr-FR" sz="2000" b="1" dirty="0" err="1">
                <a:solidFill>
                  <a:schemeClr val="accent2"/>
                </a:solidFill>
              </a:rPr>
              <a:t>video</a:t>
            </a:r>
            <a:r>
              <a:rPr lang="fr-FR" sz="2000" b="1" dirty="0">
                <a:solidFill>
                  <a:schemeClr val="accent2"/>
                </a:solidFill>
              </a:rPr>
              <a:t> to </a:t>
            </a:r>
            <a:r>
              <a:rPr lang="fr-FR" sz="2000" b="1" dirty="0" err="1">
                <a:solidFill>
                  <a:schemeClr val="accent2"/>
                </a:solidFill>
              </a:rPr>
              <a:t>play</a:t>
            </a:r>
            <a:r>
              <a:rPr lang="fr-FR" sz="2000" b="1" dirty="0">
                <a:solidFill>
                  <a:schemeClr val="accent2"/>
                </a:solidFill>
              </a:rPr>
              <a:t> </a:t>
            </a:r>
            <a:r>
              <a:rPr lang="fr-FR" sz="2000" b="1" dirty="0" err="1">
                <a:solidFill>
                  <a:schemeClr val="accent2"/>
                </a:solidFill>
              </a:rPr>
              <a:t>it</a:t>
            </a:r>
            <a:r>
              <a:rPr lang="fr-FR" sz="2000" b="1" dirty="0">
                <a:solidFill>
                  <a:schemeClr val="accent2"/>
                </a:solidFill>
              </a:rPr>
              <a:t> !!</a:t>
            </a:r>
          </a:p>
        </p:txBody>
      </p:sp>
      <p:pic>
        <p:nvPicPr>
          <p:cNvPr id="14" name="#fierdetrePEFC François Heutte, directeur d’agence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3566160" y="975360"/>
            <a:ext cx="7284720" cy="546354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538356" cy="513806"/>
          </a:xfrm>
          <a:solidFill>
            <a:schemeClr val="accent4"/>
          </a:solidFill>
          <a:ln w="190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pPr lvl="0"/>
            <a:r>
              <a:rPr lang="en-GB" sz="2400" dirty="0">
                <a:solidFill>
                  <a:schemeClr val="bg1"/>
                </a:solidFill>
              </a:rPr>
              <a:t>Section 3 : Getting certified – requirements and benefits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18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sp>
        <p:nvSpPr>
          <p:cNvPr id="19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5281" y="0"/>
            <a:ext cx="3395616" cy="990599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021080" y="1402080"/>
            <a:ext cx="9966960" cy="4632960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fr-FR" sz="2400" b="1" dirty="0">
                <a:solidFill>
                  <a:schemeClr val="accent2"/>
                </a:solidFill>
              </a:rPr>
              <a:t>Certification </a:t>
            </a:r>
            <a:r>
              <a:rPr lang="fr-FR" sz="2400" b="1" dirty="0" err="1">
                <a:solidFill>
                  <a:schemeClr val="accent2"/>
                </a:solidFill>
              </a:rPr>
              <a:t>benefits</a:t>
            </a:r>
            <a:r>
              <a:rPr lang="fr-FR" sz="2400" b="1" dirty="0">
                <a:solidFill>
                  <a:schemeClr val="accent2"/>
                </a:solidFill>
              </a:rPr>
              <a:t> for </a:t>
            </a:r>
            <a:r>
              <a:rPr lang="fr-FR" sz="2400" b="1" dirty="0" err="1">
                <a:solidFill>
                  <a:schemeClr val="accent2"/>
                </a:solidFill>
              </a:rPr>
              <a:t>forest</a:t>
            </a:r>
            <a:r>
              <a:rPr lang="fr-FR" sz="2400" b="1" dirty="0">
                <a:solidFill>
                  <a:schemeClr val="accent2"/>
                </a:solidFill>
              </a:rPr>
              <a:t> </a:t>
            </a:r>
            <a:r>
              <a:rPr lang="fr-FR" sz="2400" b="1" dirty="0" err="1">
                <a:solidFill>
                  <a:schemeClr val="accent2"/>
                </a:solidFill>
              </a:rPr>
              <a:t>owners</a:t>
            </a:r>
            <a:r>
              <a:rPr lang="fr-FR" sz="2400" b="1" dirty="0">
                <a:solidFill>
                  <a:schemeClr val="accent2"/>
                </a:solidFill>
              </a:rPr>
              <a:t> and managers</a:t>
            </a:r>
            <a:endParaRPr lang="fr-FR" sz="2000" b="1" dirty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fr-FR" sz="2000" dirty="0"/>
              <a:t>  </a:t>
            </a:r>
            <a:r>
              <a:rPr lang="fr-FR" sz="2000" b="1" dirty="0" err="1"/>
              <a:t>Responding</a:t>
            </a:r>
            <a:r>
              <a:rPr lang="fr-FR" sz="2000" b="1" dirty="0"/>
              <a:t> to the </a:t>
            </a:r>
            <a:r>
              <a:rPr lang="fr-FR" sz="2000" b="1" dirty="0" err="1"/>
              <a:t>sector</a:t>
            </a:r>
            <a:r>
              <a:rPr lang="fr-FR" sz="2000" b="1" dirty="0"/>
              <a:t> </a:t>
            </a:r>
            <a:r>
              <a:rPr lang="fr-FR" sz="2000" b="1" dirty="0" err="1"/>
              <a:t>companies</a:t>
            </a:r>
            <a:r>
              <a:rPr lang="fr-FR" sz="2000" b="1" dirty="0"/>
              <a:t> </a:t>
            </a:r>
            <a:r>
              <a:rPr lang="fr-FR" sz="2000" b="1" dirty="0" err="1"/>
              <a:t>demand</a:t>
            </a:r>
            <a:r>
              <a:rPr lang="fr-FR" sz="2000" dirty="0"/>
              <a:t>, to the </a:t>
            </a:r>
            <a:r>
              <a:rPr lang="fr-FR" sz="2000" dirty="0" err="1"/>
              <a:t>will</a:t>
            </a:r>
            <a:r>
              <a:rPr lang="fr-FR" sz="2000" dirty="0"/>
              <a:t> of the public </a:t>
            </a:r>
            <a:r>
              <a:rPr lang="fr-FR" sz="2000" dirty="0" err="1"/>
              <a:t>authorities</a:t>
            </a:r>
            <a:r>
              <a:rPr lang="fr-FR" sz="2000" dirty="0"/>
              <a:t> and to the </a:t>
            </a:r>
            <a:r>
              <a:rPr lang="fr-FR" sz="2000" dirty="0" err="1"/>
              <a:t>consumers</a:t>
            </a:r>
            <a:r>
              <a:rPr lang="fr-FR" sz="2000" dirty="0"/>
              <a:t>’ expectations </a:t>
            </a:r>
          </a:p>
          <a:p>
            <a:pPr>
              <a:buFont typeface="Wingdings" pitchFamily="2" charset="2"/>
              <a:buChar char="v"/>
            </a:pPr>
            <a:r>
              <a:rPr lang="fr-FR" sz="2000" b="1" dirty="0"/>
              <a:t> </a:t>
            </a:r>
            <a:r>
              <a:rPr lang="fr-FR" sz="2000" b="1" dirty="0" err="1"/>
              <a:t>Becoming</a:t>
            </a:r>
            <a:r>
              <a:rPr lang="fr-FR" sz="2000" b="1" dirty="0"/>
              <a:t> a major </a:t>
            </a:r>
            <a:r>
              <a:rPr lang="fr-FR" sz="2000" b="1" dirty="0" err="1"/>
              <a:t>player</a:t>
            </a:r>
            <a:r>
              <a:rPr lang="fr-FR" sz="2000" b="1" dirty="0"/>
              <a:t> in </a:t>
            </a:r>
            <a:r>
              <a:rPr lang="fr-FR" sz="2000" b="1" dirty="0" err="1"/>
              <a:t>forest</a:t>
            </a:r>
            <a:r>
              <a:rPr lang="fr-FR" sz="2000" b="1" dirty="0"/>
              <a:t> </a:t>
            </a:r>
            <a:r>
              <a:rPr lang="fr-FR" sz="2000" b="1" dirty="0" err="1"/>
              <a:t>sustainable</a:t>
            </a:r>
            <a:r>
              <a:rPr lang="fr-FR" sz="2000" b="1" dirty="0"/>
              <a:t> </a:t>
            </a:r>
            <a:r>
              <a:rPr lang="fr-FR" sz="2000" dirty="0"/>
              <a:t>management by </a:t>
            </a:r>
            <a:r>
              <a:rPr lang="fr-FR" sz="2000" dirty="0" err="1"/>
              <a:t>managing</a:t>
            </a:r>
            <a:r>
              <a:rPr lang="fr-FR" sz="2000" dirty="0"/>
              <a:t> and </a:t>
            </a:r>
            <a:r>
              <a:rPr lang="fr-FR" sz="2000" dirty="0" err="1"/>
              <a:t>protecting</a:t>
            </a:r>
            <a:r>
              <a:rPr lang="fr-FR" sz="2000" dirty="0"/>
              <a:t> a </a:t>
            </a:r>
            <a:r>
              <a:rPr lang="fr-FR" sz="2000" dirty="0" err="1"/>
              <a:t>heritage</a:t>
            </a:r>
            <a:r>
              <a:rPr lang="fr-FR" sz="2000" dirty="0"/>
              <a:t> </a:t>
            </a:r>
            <a:r>
              <a:rPr lang="fr-FR" sz="2000" dirty="0" err="1"/>
              <a:t>dear</a:t>
            </a:r>
            <a:r>
              <a:rPr lang="fr-FR" sz="2000" dirty="0"/>
              <a:t> to the </a:t>
            </a:r>
            <a:r>
              <a:rPr lang="fr-FR" sz="2000" dirty="0">
                <a:highlight>
                  <a:srgbClr val="FFFF00"/>
                </a:highlight>
              </a:rPr>
              <a:t>French people</a:t>
            </a:r>
            <a:r>
              <a:rPr lang="fr-FR" sz="2000" dirty="0"/>
              <a:t> ;</a:t>
            </a:r>
          </a:p>
          <a:p>
            <a:pPr>
              <a:buFont typeface="Wingdings" pitchFamily="2" charset="2"/>
              <a:buChar char="v"/>
            </a:pPr>
            <a:r>
              <a:rPr lang="fr-FR" sz="2000" b="1" dirty="0"/>
              <a:t> </a:t>
            </a:r>
            <a:r>
              <a:rPr lang="fr-FR" sz="2000" b="1" dirty="0" err="1"/>
              <a:t>Improving</a:t>
            </a:r>
            <a:r>
              <a:rPr lang="fr-FR" sz="2000" b="1" dirty="0"/>
              <a:t> the value of </a:t>
            </a:r>
            <a:r>
              <a:rPr lang="fr-FR" sz="2000" b="1" dirty="0" err="1"/>
              <a:t>your</a:t>
            </a:r>
            <a:r>
              <a:rPr lang="fr-FR" sz="2000" b="1" dirty="0"/>
              <a:t> </a:t>
            </a:r>
            <a:r>
              <a:rPr lang="fr-FR" sz="2000" b="1" dirty="0" err="1"/>
              <a:t>forest</a:t>
            </a:r>
            <a:endParaRPr lang="fr-FR" sz="2000" dirty="0"/>
          </a:p>
          <a:p>
            <a:pPr>
              <a:buFont typeface="Wingdings" pitchFamily="2" charset="2"/>
              <a:buChar char="v"/>
            </a:pPr>
            <a:r>
              <a:rPr lang="fr-FR" sz="2000" dirty="0"/>
              <a:t> </a:t>
            </a:r>
            <a:r>
              <a:rPr lang="fr-FR" sz="2000" dirty="0" err="1"/>
              <a:t>Facilitating</a:t>
            </a:r>
            <a:r>
              <a:rPr lang="fr-FR" sz="2000" dirty="0"/>
              <a:t> </a:t>
            </a:r>
            <a:r>
              <a:rPr lang="fr-FR" sz="2000" b="1" dirty="0" err="1"/>
              <a:t>wood</a:t>
            </a:r>
            <a:r>
              <a:rPr lang="fr-FR" sz="2000" b="1" dirty="0"/>
              <a:t> sale</a:t>
            </a:r>
            <a:r>
              <a:rPr lang="fr-FR" sz="2000" dirty="0"/>
              <a:t> </a:t>
            </a:r>
            <a:r>
              <a:rPr lang="fr-FR" sz="2000" dirty="0" err="1"/>
              <a:t>thanks</a:t>
            </a:r>
            <a:r>
              <a:rPr lang="fr-FR" sz="2000" dirty="0"/>
              <a:t> to </a:t>
            </a:r>
            <a:r>
              <a:rPr lang="fr-FR" sz="2000" dirty="0" err="1"/>
              <a:t>globally</a:t>
            </a:r>
            <a:r>
              <a:rPr lang="fr-FR" sz="2000" dirty="0"/>
              <a:t> </a:t>
            </a:r>
            <a:r>
              <a:rPr lang="fr-FR" sz="2000" dirty="0" err="1"/>
              <a:t>recognised</a:t>
            </a:r>
            <a:r>
              <a:rPr lang="fr-FR" sz="2000" dirty="0"/>
              <a:t> certifications</a:t>
            </a:r>
            <a:endParaRPr lang="fr-FR" sz="2000" b="1" dirty="0">
              <a:solidFill>
                <a:schemeClr val="tx1"/>
              </a:solidFill>
            </a:endParaRPr>
          </a:p>
          <a:p>
            <a:pPr lvl="0" algn="ctr"/>
            <a:endParaRPr lang="fr-FR" sz="2000" b="1" dirty="0">
              <a:solidFill>
                <a:schemeClr val="accent2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5" name="Ellipse 14"/>
          <p:cNvSpPr/>
          <p:nvPr/>
        </p:nvSpPr>
        <p:spPr>
          <a:xfrm>
            <a:off x="568234" y="2706189"/>
            <a:ext cx="2612572" cy="13062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 err="1"/>
              <a:t>Logging</a:t>
            </a:r>
            <a:r>
              <a:rPr lang="fr-FR" b="1" dirty="0"/>
              <a:t> </a:t>
            </a:r>
            <a:r>
              <a:rPr lang="fr-FR" b="1" dirty="0" err="1"/>
              <a:t>companies</a:t>
            </a:r>
            <a:endParaRPr lang="fr-FR" b="1" dirty="0"/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538356" cy="513806"/>
          </a:xfrm>
          <a:solidFill>
            <a:schemeClr val="accent4"/>
          </a:solidFill>
          <a:ln w="190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pPr lvl="0"/>
            <a:r>
              <a:rPr lang="en-GB" sz="2400" dirty="0">
                <a:solidFill>
                  <a:schemeClr val="bg1"/>
                </a:solidFill>
              </a:rPr>
              <a:t>Section 3 : Getting certified – requirements and benefits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18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sp>
        <p:nvSpPr>
          <p:cNvPr id="19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5281" y="0"/>
            <a:ext cx="3395616" cy="990599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77240" y="4419600"/>
            <a:ext cx="2407920" cy="118872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accent4"/>
                </a:solidFill>
              </a:rPr>
              <a:t>Click on the </a:t>
            </a:r>
            <a:r>
              <a:rPr lang="fr-FR" sz="2000" b="1" dirty="0" err="1">
                <a:solidFill>
                  <a:schemeClr val="accent4"/>
                </a:solidFill>
              </a:rPr>
              <a:t>video</a:t>
            </a:r>
            <a:r>
              <a:rPr lang="fr-FR" sz="2000" b="1" dirty="0">
                <a:solidFill>
                  <a:schemeClr val="accent4"/>
                </a:solidFill>
              </a:rPr>
              <a:t> !!</a:t>
            </a:r>
          </a:p>
        </p:txBody>
      </p:sp>
      <p:pic>
        <p:nvPicPr>
          <p:cNvPr id="14" name="#fierdetrePEFC EURL Robert Jérôme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3703320" y="1188720"/>
            <a:ext cx="6812280" cy="5109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538356" cy="513806"/>
          </a:xfrm>
          <a:solidFill>
            <a:schemeClr val="accent4"/>
          </a:solidFill>
          <a:ln w="190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pPr lvl="0"/>
            <a:r>
              <a:rPr lang="en-GB" sz="2400" dirty="0">
                <a:solidFill>
                  <a:schemeClr val="bg1"/>
                </a:solidFill>
              </a:rPr>
              <a:t>Section 3 : Getting certified – requirements and benefits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18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sp>
        <p:nvSpPr>
          <p:cNvPr id="19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5281" y="0"/>
            <a:ext cx="3395616" cy="990599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097532" cy="126709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021080" y="1249680"/>
            <a:ext cx="10241280" cy="4892040"/>
          </a:xfrm>
          <a:prstGeom prst="rect">
            <a:avLst/>
          </a:prstGeom>
          <a:ln w="38100">
            <a:solidFill>
              <a:schemeClr val="accent4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fr-FR" sz="2400" b="1" dirty="0">
                <a:solidFill>
                  <a:schemeClr val="accent4"/>
                </a:solidFill>
              </a:rPr>
              <a:t>Certification </a:t>
            </a:r>
            <a:r>
              <a:rPr lang="fr-FR" sz="2400" b="1" dirty="0" err="1">
                <a:solidFill>
                  <a:schemeClr val="accent4"/>
                </a:solidFill>
              </a:rPr>
              <a:t>benefits</a:t>
            </a:r>
            <a:r>
              <a:rPr lang="fr-FR" sz="2400" b="1" dirty="0">
                <a:solidFill>
                  <a:schemeClr val="accent4"/>
                </a:solidFill>
              </a:rPr>
              <a:t> for </a:t>
            </a:r>
            <a:r>
              <a:rPr lang="fr-FR" sz="2400" b="1" dirty="0" err="1">
                <a:solidFill>
                  <a:schemeClr val="accent4"/>
                </a:solidFill>
              </a:rPr>
              <a:t>logging</a:t>
            </a:r>
            <a:r>
              <a:rPr lang="fr-FR" sz="2400" b="1" dirty="0">
                <a:solidFill>
                  <a:schemeClr val="accent4"/>
                </a:solidFill>
              </a:rPr>
              <a:t> </a:t>
            </a:r>
            <a:r>
              <a:rPr lang="fr-FR" sz="2400" b="1" dirty="0" err="1">
                <a:solidFill>
                  <a:schemeClr val="accent4"/>
                </a:solidFill>
              </a:rPr>
              <a:t>companies</a:t>
            </a:r>
            <a:endParaRPr lang="fr-FR" sz="2400" b="1" dirty="0">
              <a:solidFill>
                <a:schemeClr val="accent4"/>
              </a:solidFill>
            </a:endParaRPr>
          </a:p>
          <a:p>
            <a:pPr lvl="0" algn="ctr"/>
            <a:endParaRPr lang="fr-FR" sz="2000" b="1" dirty="0">
              <a:solidFill>
                <a:schemeClr val="accent4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fr-FR" sz="2000" b="1" dirty="0"/>
              <a:t> </a:t>
            </a:r>
            <a:r>
              <a:rPr lang="fr-FR" sz="2000" b="1" dirty="0" err="1"/>
              <a:t>Ease</a:t>
            </a:r>
            <a:r>
              <a:rPr lang="fr-FR" sz="2000" b="1" dirty="0"/>
              <a:t> </a:t>
            </a:r>
            <a:r>
              <a:rPr lang="fr-FR" sz="2000" b="1" dirty="0" err="1"/>
              <a:t>your</a:t>
            </a:r>
            <a:r>
              <a:rPr lang="fr-FR" sz="2000" b="1" dirty="0"/>
              <a:t> </a:t>
            </a:r>
            <a:r>
              <a:rPr lang="fr-FR" sz="2000" b="1" dirty="0" err="1"/>
              <a:t>access</a:t>
            </a:r>
            <a:r>
              <a:rPr lang="fr-FR" sz="2000" b="1" dirty="0"/>
              <a:t> to public </a:t>
            </a:r>
            <a:r>
              <a:rPr lang="fr-FR" sz="2000" b="1" dirty="0" err="1"/>
              <a:t>contracts</a:t>
            </a:r>
            <a:r>
              <a:rPr lang="fr-FR" sz="2000" b="1" dirty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fr-FR" sz="2000" b="1" dirty="0"/>
              <a:t> </a:t>
            </a:r>
            <a:r>
              <a:rPr lang="fr-FR" sz="2000" b="1" dirty="0" err="1"/>
              <a:t>Provide</a:t>
            </a:r>
            <a:r>
              <a:rPr lang="fr-FR" sz="2000" b="1" dirty="0"/>
              <a:t> </a:t>
            </a:r>
            <a:r>
              <a:rPr lang="fr-FR" sz="2000" b="1" dirty="0" err="1"/>
              <a:t>your</a:t>
            </a:r>
            <a:r>
              <a:rPr lang="fr-FR" sz="2000" b="1" dirty="0"/>
              <a:t> </a:t>
            </a:r>
            <a:r>
              <a:rPr lang="fr-FR" sz="2000" b="1" dirty="0" err="1"/>
              <a:t>customers</a:t>
            </a:r>
            <a:r>
              <a:rPr lang="fr-FR" sz="2000" b="1" dirty="0"/>
              <a:t> </a:t>
            </a:r>
            <a:r>
              <a:rPr lang="fr-FR" sz="2000" b="1" dirty="0" err="1"/>
              <a:t>with</a:t>
            </a:r>
            <a:r>
              <a:rPr lang="fr-FR" sz="2000" b="1" dirty="0"/>
              <a:t> the </a:t>
            </a:r>
            <a:r>
              <a:rPr lang="fr-FR" sz="2000" b="1" dirty="0" err="1"/>
              <a:t>guarantee</a:t>
            </a:r>
            <a:r>
              <a:rPr lang="fr-FR" sz="2000" b="1" dirty="0"/>
              <a:t> of a service </a:t>
            </a:r>
            <a:r>
              <a:rPr lang="fr-FR" sz="2000" b="1" dirty="0" err="1"/>
              <a:t>that</a:t>
            </a:r>
            <a:r>
              <a:rPr lang="fr-FR" sz="2000" b="1" dirty="0"/>
              <a:t> complies </a:t>
            </a:r>
            <a:r>
              <a:rPr lang="fr-FR" sz="2000" b="1" dirty="0" err="1"/>
              <a:t>with</a:t>
            </a:r>
            <a:r>
              <a:rPr lang="fr-FR" sz="2000" b="1" dirty="0"/>
              <a:t> global certification and </a:t>
            </a:r>
            <a:r>
              <a:rPr lang="fr-FR" sz="2000" b="1" dirty="0" err="1"/>
              <a:t>quality</a:t>
            </a:r>
            <a:r>
              <a:rPr lang="fr-FR" sz="2000" b="1" dirty="0"/>
              <a:t> </a:t>
            </a:r>
            <a:r>
              <a:rPr lang="fr-FR" sz="2000" b="1" dirty="0" err="1"/>
              <a:t>requirements</a:t>
            </a:r>
            <a:r>
              <a:rPr lang="fr-FR" sz="2000" dirty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fr-FR" sz="2000" b="1" dirty="0"/>
              <a:t> To </a:t>
            </a:r>
            <a:r>
              <a:rPr lang="fr-FR" sz="2000" b="1" dirty="0" err="1"/>
              <a:t>be</a:t>
            </a:r>
            <a:r>
              <a:rPr lang="fr-FR" sz="2000" b="1" dirty="0"/>
              <a:t> able to </a:t>
            </a:r>
            <a:r>
              <a:rPr lang="fr-FR" sz="2000" b="1" dirty="0" err="1"/>
              <a:t>intervene</a:t>
            </a:r>
            <a:r>
              <a:rPr lang="fr-FR" sz="2000" b="1" dirty="0"/>
              <a:t> on </a:t>
            </a:r>
            <a:r>
              <a:rPr lang="fr-FR" sz="2000" b="1" dirty="0" err="1"/>
              <a:t>certified</a:t>
            </a:r>
            <a:r>
              <a:rPr lang="fr-FR" sz="2000" b="1" dirty="0"/>
              <a:t> </a:t>
            </a:r>
            <a:r>
              <a:rPr lang="fr-FR" sz="2000" b="1" dirty="0" err="1"/>
              <a:t>worksites</a:t>
            </a:r>
            <a:r>
              <a:rPr lang="fr-FR" sz="2000" b="1" dirty="0"/>
              <a:t> and </a:t>
            </a:r>
            <a:r>
              <a:rPr lang="fr-FR" sz="2000" b="1" dirty="0" err="1"/>
              <a:t>win</a:t>
            </a:r>
            <a:r>
              <a:rPr lang="fr-FR" sz="2000" b="1" dirty="0"/>
              <a:t> </a:t>
            </a:r>
            <a:r>
              <a:rPr lang="fr-FR" sz="2000" b="1" dirty="0" err="1"/>
              <a:t>customers</a:t>
            </a:r>
            <a:r>
              <a:rPr lang="fr-FR" sz="2000" b="1" dirty="0"/>
              <a:t>.</a:t>
            </a:r>
            <a:endParaRPr lang="fr-FR" sz="2000" dirty="0"/>
          </a:p>
          <a:p>
            <a:pPr>
              <a:buFont typeface="Wingdings" pitchFamily="2" charset="2"/>
              <a:buChar char="v"/>
            </a:pPr>
            <a:r>
              <a:rPr lang="fr-FR" sz="2000" dirty="0"/>
              <a:t> To have the right to use the certification brand</a:t>
            </a:r>
          </a:p>
          <a:p>
            <a:pPr>
              <a:buFont typeface="Wingdings" pitchFamily="2" charset="2"/>
              <a:buChar char="v"/>
            </a:pPr>
            <a:r>
              <a:rPr lang="fr-FR" sz="2000" dirty="0"/>
              <a:t> Have </a:t>
            </a:r>
            <a:r>
              <a:rPr lang="fr-FR" sz="2000" dirty="0" err="1"/>
              <a:t>access</a:t>
            </a:r>
            <a:r>
              <a:rPr lang="fr-FR" sz="2000" dirty="0"/>
              <a:t> to new </a:t>
            </a:r>
            <a:r>
              <a:rPr lang="fr-FR" sz="2000" dirty="0" err="1"/>
              <a:t>markets</a:t>
            </a:r>
            <a:r>
              <a:rPr lang="fr-FR" sz="2000" dirty="0"/>
              <a:t> and </a:t>
            </a:r>
            <a:r>
              <a:rPr lang="fr-FR" sz="2000" dirty="0" err="1"/>
              <a:t>sell</a:t>
            </a:r>
            <a:r>
              <a:rPr lang="fr-FR" sz="2000" dirty="0"/>
              <a:t> </a:t>
            </a:r>
            <a:r>
              <a:rPr lang="fr-FR" sz="2000" dirty="0" err="1"/>
              <a:t>your</a:t>
            </a:r>
            <a:r>
              <a:rPr lang="fr-FR" sz="2000" dirty="0"/>
              <a:t> </a:t>
            </a:r>
            <a:r>
              <a:rPr lang="fr-FR" sz="2000" dirty="0" err="1"/>
              <a:t>wood</a:t>
            </a:r>
            <a:r>
              <a:rPr lang="fr-FR" sz="2000" dirty="0"/>
              <a:t> more </a:t>
            </a:r>
            <a:r>
              <a:rPr lang="fr-FR" sz="2000" dirty="0" err="1"/>
              <a:t>easily</a:t>
            </a:r>
            <a:r>
              <a:rPr lang="fr-FR" sz="2000" b="1" dirty="0"/>
              <a:t> </a:t>
            </a:r>
            <a:endParaRPr lang="fr-FR" sz="2000" dirty="0"/>
          </a:p>
          <a:p>
            <a:pPr>
              <a:buFont typeface="Wingdings" pitchFamily="2" charset="2"/>
              <a:buChar char="v"/>
            </a:pPr>
            <a:r>
              <a:rPr lang="fr-FR" sz="2000" dirty="0"/>
              <a:t> </a:t>
            </a:r>
            <a:r>
              <a:rPr lang="fr-FR" sz="2000" dirty="0" err="1"/>
              <a:t>Give</a:t>
            </a:r>
            <a:r>
              <a:rPr lang="fr-FR" sz="2000" dirty="0"/>
              <a:t> the </a:t>
            </a:r>
            <a:r>
              <a:rPr lang="fr-FR" sz="2000" dirty="0" err="1"/>
              <a:t>markets</a:t>
            </a:r>
            <a:r>
              <a:rPr lang="fr-FR" sz="2000" dirty="0"/>
              <a:t> </a:t>
            </a:r>
            <a:r>
              <a:rPr lang="fr-FR" sz="2000" dirty="0" err="1"/>
              <a:t>players</a:t>
            </a:r>
            <a:r>
              <a:rPr lang="fr-FR" sz="2000" dirty="0"/>
              <a:t> the </a:t>
            </a:r>
            <a:r>
              <a:rPr lang="fr-FR" sz="2000" dirty="0" err="1"/>
              <a:t>security</a:t>
            </a:r>
            <a:r>
              <a:rPr lang="fr-FR" sz="2000" dirty="0"/>
              <a:t> of a </a:t>
            </a:r>
            <a:r>
              <a:rPr lang="fr-FR" sz="2000" dirty="0" err="1"/>
              <a:t>forest</a:t>
            </a:r>
            <a:r>
              <a:rPr lang="fr-FR" sz="2000" dirty="0"/>
              <a:t> certification</a:t>
            </a:r>
          </a:p>
          <a:p>
            <a:pPr>
              <a:buFont typeface="Wingdings" pitchFamily="2" charset="2"/>
              <a:buChar char="v"/>
            </a:pPr>
            <a:r>
              <a:rPr lang="fr-FR" sz="2000" dirty="0"/>
              <a:t> </a:t>
            </a:r>
            <a:r>
              <a:rPr lang="fr-FR" sz="2000" dirty="0" err="1"/>
              <a:t>Guarantee</a:t>
            </a:r>
            <a:r>
              <a:rPr lang="fr-FR" sz="2000" dirty="0"/>
              <a:t> </a:t>
            </a:r>
            <a:r>
              <a:rPr lang="fr-FR" sz="2000" dirty="0" err="1"/>
              <a:t>your</a:t>
            </a:r>
            <a:r>
              <a:rPr lang="fr-FR" sz="2000" dirty="0"/>
              <a:t> </a:t>
            </a:r>
            <a:r>
              <a:rPr lang="fr-FR" sz="2000" dirty="0" err="1"/>
              <a:t>customers</a:t>
            </a:r>
            <a:r>
              <a:rPr lang="fr-FR" sz="2000" dirty="0"/>
              <a:t> the </a:t>
            </a:r>
            <a:r>
              <a:rPr lang="fr-FR" sz="2000" dirty="0" err="1"/>
              <a:t>wood</a:t>
            </a:r>
            <a:r>
              <a:rPr lang="fr-FR" sz="2000" dirty="0"/>
              <a:t> </a:t>
            </a:r>
            <a:r>
              <a:rPr lang="fr-FR" sz="2000" dirty="0" err="1"/>
              <a:t>they</a:t>
            </a:r>
            <a:r>
              <a:rPr lang="fr-FR" sz="2000" dirty="0"/>
              <a:t> are </a:t>
            </a:r>
            <a:r>
              <a:rPr lang="fr-FR" sz="2000" dirty="0" err="1"/>
              <a:t>buying</a:t>
            </a:r>
            <a:r>
              <a:rPr lang="fr-FR" sz="2000" dirty="0"/>
              <a:t> </a:t>
            </a:r>
            <a:r>
              <a:rPr lang="fr-FR" sz="2000" dirty="0" err="1"/>
              <a:t>comes</a:t>
            </a:r>
            <a:r>
              <a:rPr lang="fr-FR" sz="2000" dirty="0"/>
              <a:t> </a:t>
            </a:r>
            <a:r>
              <a:rPr lang="fr-FR" sz="2000" dirty="0" err="1"/>
              <a:t>from</a:t>
            </a:r>
            <a:r>
              <a:rPr lang="fr-FR" sz="2000" dirty="0"/>
              <a:t> </a:t>
            </a:r>
            <a:r>
              <a:rPr lang="fr-FR" sz="2000" dirty="0" err="1"/>
              <a:t>sustainably</a:t>
            </a:r>
            <a:r>
              <a:rPr lang="fr-FR" sz="2000" dirty="0"/>
              <a:t> </a:t>
            </a:r>
            <a:r>
              <a:rPr lang="fr-FR" sz="2000" dirty="0" err="1"/>
              <a:t>managed</a:t>
            </a:r>
            <a:r>
              <a:rPr lang="fr-FR" sz="2000" dirty="0"/>
              <a:t> </a:t>
            </a:r>
            <a:r>
              <a:rPr lang="fr-FR" sz="2000" dirty="0" err="1"/>
              <a:t>forests</a:t>
            </a:r>
            <a:endParaRPr lang="fr-FR" sz="2000" dirty="0"/>
          </a:p>
          <a:p>
            <a:pPr>
              <a:buFont typeface="Wingdings" pitchFamily="2" charset="2"/>
              <a:buChar char="v"/>
            </a:pPr>
            <a:r>
              <a:rPr lang="fr-FR" sz="2000" b="1" dirty="0"/>
              <a:t>  To </a:t>
            </a:r>
            <a:r>
              <a:rPr lang="fr-FR" sz="2000" b="1" dirty="0" err="1"/>
              <a:t>be</a:t>
            </a:r>
            <a:r>
              <a:rPr lang="fr-FR" sz="2000" b="1" dirty="0"/>
              <a:t> </a:t>
            </a:r>
            <a:r>
              <a:rPr lang="fr-FR" sz="2000" b="1" dirty="0" err="1"/>
              <a:t>recognised</a:t>
            </a:r>
            <a:r>
              <a:rPr lang="fr-FR" sz="2000" b="1" dirty="0"/>
              <a:t> and </a:t>
            </a:r>
            <a:r>
              <a:rPr lang="fr-FR" sz="2000" b="1" dirty="0" err="1"/>
              <a:t>referenced</a:t>
            </a:r>
            <a:r>
              <a:rPr lang="fr-FR" sz="2000" b="1" dirty="0"/>
              <a:t> as a key </a:t>
            </a:r>
            <a:r>
              <a:rPr lang="fr-FR" sz="2000" b="1" dirty="0" err="1"/>
              <a:t>player</a:t>
            </a:r>
            <a:r>
              <a:rPr lang="fr-FR" sz="2000" b="1" dirty="0"/>
              <a:t> in </a:t>
            </a:r>
            <a:r>
              <a:rPr lang="fr-FR" sz="2000" b="1" dirty="0" err="1"/>
              <a:t>sustainable</a:t>
            </a:r>
            <a:r>
              <a:rPr lang="fr-FR" sz="2000" b="1" dirty="0"/>
              <a:t> </a:t>
            </a:r>
            <a:r>
              <a:rPr lang="fr-FR" sz="2000" b="1" dirty="0" err="1"/>
              <a:t>forest</a:t>
            </a:r>
            <a:r>
              <a:rPr lang="fr-FR" sz="2000" b="1" dirty="0"/>
              <a:t> management by the </a:t>
            </a:r>
            <a:r>
              <a:rPr lang="fr-FR" sz="2000" b="1" dirty="0" err="1"/>
              <a:t>forest</a:t>
            </a:r>
            <a:r>
              <a:rPr lang="fr-FR" sz="2000" b="1" dirty="0"/>
              <a:t> </a:t>
            </a:r>
            <a:r>
              <a:rPr lang="fr-FR" sz="2000" b="1" dirty="0" err="1"/>
              <a:t>owners</a:t>
            </a:r>
            <a:r>
              <a:rPr lang="fr-FR" sz="2000" b="1" dirty="0"/>
              <a:t>, managers and </a:t>
            </a:r>
            <a:r>
              <a:rPr lang="fr-FR" sz="2000" b="1" dirty="0" err="1"/>
              <a:t>operators</a:t>
            </a:r>
            <a:endParaRPr lang="fr-FR" sz="2000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33445</TotalTime>
  <Words>711</Words>
  <Application>Microsoft Office PowerPoint</Application>
  <PresentationFormat>Grand écran</PresentationFormat>
  <Paragraphs>76</Paragraphs>
  <Slides>12</Slides>
  <Notes>2</Notes>
  <HiddenSlides>0</HiddenSlides>
  <MMClips>3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9" baseType="lpstr">
      <vt:lpstr>Arial</vt:lpstr>
      <vt:lpstr>Calibri</vt:lpstr>
      <vt:lpstr>Trebuchet MS</vt:lpstr>
      <vt:lpstr>Wingdings</vt:lpstr>
      <vt:lpstr>Wingdings 3</vt:lpstr>
      <vt:lpstr>Facette</vt:lpstr>
      <vt:lpstr>Document</vt:lpstr>
      <vt:lpstr>Sustainability in forest management &amp; certification</vt:lpstr>
      <vt:lpstr>Présentation PowerPoint</vt:lpstr>
      <vt:lpstr>Section 3 : Getting certified – requirements and benefits</vt:lpstr>
      <vt:lpstr>Section 3 : Getting certified – requirements and benefits</vt:lpstr>
      <vt:lpstr>Section 3 : Getting certified – requirements and benefits</vt:lpstr>
      <vt:lpstr>Section 3 : Getting certified – requirements and benefits</vt:lpstr>
      <vt:lpstr>Section 3 : Getting certified – requirements and benefits</vt:lpstr>
      <vt:lpstr>Section 3 : Getting certified – requirements and benefits</vt:lpstr>
      <vt:lpstr>Section 3 : Getting certified – requirements and benefits</vt:lpstr>
      <vt:lpstr>Section 3 : Getting certified – requirements and benefits</vt:lpstr>
      <vt:lpstr>Section 3 : Getting certified – requirements and benefits</vt:lpstr>
      <vt:lpstr>Section 3 : Getting certified – requirements and benefits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Sustainable Forest Managment and Certification</dc:title>
  <dc:creator>assistant assistant</dc:creator>
  <cp:lastModifiedBy>assistant assistant</cp:lastModifiedBy>
  <cp:revision>57</cp:revision>
  <dcterms:created xsi:type="dcterms:W3CDTF">2019-06-11T12:37:09Z</dcterms:created>
  <dcterms:modified xsi:type="dcterms:W3CDTF">2020-03-26T08:26:02Z</dcterms:modified>
</cp:coreProperties>
</file>