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21"/>
  </p:notesMasterIdLst>
  <p:sldIdLst>
    <p:sldId id="256" r:id="rId2"/>
    <p:sldId id="307" r:id="rId3"/>
    <p:sldId id="286" r:id="rId4"/>
    <p:sldId id="332" r:id="rId5"/>
    <p:sldId id="333" r:id="rId6"/>
    <p:sldId id="331" r:id="rId7"/>
    <p:sldId id="304" r:id="rId8"/>
    <p:sldId id="276" r:id="rId9"/>
    <p:sldId id="303" r:id="rId10"/>
    <p:sldId id="278" r:id="rId11"/>
    <p:sldId id="334" r:id="rId12"/>
    <p:sldId id="335" r:id="rId13"/>
    <p:sldId id="326" r:id="rId14"/>
    <p:sldId id="297" r:id="rId15"/>
    <p:sldId id="327" r:id="rId16"/>
    <p:sldId id="336" r:id="rId17"/>
    <p:sldId id="337" r:id="rId18"/>
    <p:sldId id="263" r:id="rId19"/>
    <p:sldId id="317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sistant assistant" initials="aa" lastIdx="3" clrIdx="0">
    <p:extLst>
      <p:ext uri="{19B8F6BF-5375-455C-9EA6-DF929625EA0E}">
        <p15:presenceInfo xmlns:p15="http://schemas.microsoft.com/office/powerpoint/2012/main" userId="S-1-5-21-1448040551-3079006090-2869845636-11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B723"/>
    <a:srgbClr val="83AE22"/>
    <a:srgbClr val="8EBD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5" autoAdjust="0"/>
    <p:restoredTop sz="86201" autoAdjust="0"/>
  </p:normalViewPr>
  <p:slideViewPr>
    <p:cSldViewPr snapToGrid="0">
      <p:cViewPr varScale="1">
        <p:scale>
          <a:sx n="58" d="100"/>
          <a:sy n="58" d="100"/>
        </p:scale>
        <p:origin x="43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3-15T12:13:23.636" idx="2">
    <p:pos x="3831" y="2728"/>
    <p:text>Costs are different according to the countries. The table here is only valid in France ! Look on your national PEFC website for the costs in your country</p:text>
    <p:extLst>
      <p:ext uri="{C676402C-5697-4E1C-873F-D02D1690AC5C}">
        <p15:threadingInfo xmlns:p15="http://schemas.microsoft.com/office/powerpoint/2012/main" timeZoneBias="-60"/>
      </p:ext>
    </p:extLst>
  </p:cm>
  <p:cm authorId="1" dt="2020-03-15T12:17:11.405" idx="3">
    <p:pos x="7680" y="3056"/>
    <p:text>table to be checked if the costs are the same in your country ( information found on the website of FSC France).</p:text>
    <p:extLst>
      <p:ext uri="{C676402C-5697-4E1C-873F-D02D1690AC5C}">
        <p15:threadingInfo xmlns:p15="http://schemas.microsoft.com/office/powerpoint/2012/main" timeZoneBias="-6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C52D74-41DE-421F-BC9F-6334243EB382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fr-FR"/>
        </a:p>
      </dgm:t>
    </dgm:pt>
    <dgm:pt modelId="{51DB985C-FF13-47D8-8721-2377FFDC217F}">
      <dgm:prSet phldrT="[Texte]" custT="1"/>
      <dgm:spPr/>
      <dgm:t>
        <a:bodyPr/>
        <a:lstStyle/>
        <a:p>
          <a:pPr algn="l"/>
          <a:r>
            <a:rPr lang="nl-BE" sz="3200" b="0" dirty="0" err="1"/>
            <a:t>Section</a:t>
          </a:r>
          <a:r>
            <a:rPr lang="nl-BE" sz="3200" b="0" dirty="0"/>
            <a:t> 2 : </a:t>
          </a:r>
          <a:r>
            <a:rPr lang="nl-BE" sz="3200" b="0" dirty="0" err="1"/>
            <a:t>What</a:t>
          </a:r>
          <a:r>
            <a:rPr lang="nl-BE" sz="3200" b="0" dirty="0"/>
            <a:t> is </a:t>
          </a:r>
          <a:r>
            <a:rPr lang="nl-BE" sz="3200" b="0" dirty="0" err="1"/>
            <a:t>forestry</a:t>
          </a:r>
          <a:r>
            <a:rPr lang="nl-BE" sz="3200" b="0" dirty="0"/>
            <a:t> </a:t>
          </a:r>
          <a:r>
            <a:rPr lang="nl-BE" sz="3200" b="0" dirty="0" err="1"/>
            <a:t>certification</a:t>
          </a:r>
          <a:r>
            <a:rPr lang="nl-BE" sz="3200" b="0" dirty="0"/>
            <a:t> ?</a:t>
          </a:r>
          <a:endParaRPr lang="fr-FR" sz="3200" b="0" dirty="0"/>
        </a:p>
      </dgm:t>
    </dgm:pt>
    <dgm:pt modelId="{D3FB4C95-46E5-4E30-B7C3-9B6847035FE4}" type="parTrans" cxnId="{7E9D5A83-7878-46DE-858F-F92539FD2383}">
      <dgm:prSet/>
      <dgm:spPr/>
      <dgm:t>
        <a:bodyPr/>
        <a:lstStyle/>
        <a:p>
          <a:endParaRPr lang="fr-FR" sz="1800"/>
        </a:p>
      </dgm:t>
    </dgm:pt>
    <dgm:pt modelId="{A4882720-E914-4C4B-A38C-082E0B8B74D3}" type="sibTrans" cxnId="{7E9D5A83-7878-46DE-858F-F92539FD2383}">
      <dgm:prSet/>
      <dgm:spPr/>
      <dgm:t>
        <a:bodyPr/>
        <a:lstStyle/>
        <a:p>
          <a:endParaRPr lang="fr-FR" sz="1800"/>
        </a:p>
      </dgm:t>
    </dgm:pt>
    <dgm:pt modelId="{1BB78CC9-5AF7-4269-B451-34A0DE77858C}" type="pres">
      <dgm:prSet presAssocID="{15C52D74-41DE-421F-BC9F-6334243EB382}" presName="Name0" presStyleCnt="0">
        <dgm:presLayoutVars>
          <dgm:dir/>
          <dgm:animLvl val="lvl"/>
          <dgm:resizeHandles val="exact"/>
        </dgm:presLayoutVars>
      </dgm:prSet>
      <dgm:spPr/>
    </dgm:pt>
    <dgm:pt modelId="{B2D2BD97-F499-4A80-A89F-1A9B3245A67D}" type="pres">
      <dgm:prSet presAssocID="{51DB985C-FF13-47D8-8721-2377FFDC217F}" presName="linNode" presStyleCnt="0"/>
      <dgm:spPr/>
    </dgm:pt>
    <dgm:pt modelId="{C627A29C-CF3D-4234-AE0F-E222F49F4A1C}" type="pres">
      <dgm:prSet presAssocID="{51DB985C-FF13-47D8-8721-2377FFDC217F}" presName="parentText" presStyleLbl="node1" presStyleIdx="0" presStyleCnt="1" custScaleX="232630">
        <dgm:presLayoutVars>
          <dgm:chMax val="1"/>
          <dgm:bulletEnabled val="1"/>
        </dgm:presLayoutVars>
      </dgm:prSet>
      <dgm:spPr/>
    </dgm:pt>
  </dgm:ptLst>
  <dgm:cxnLst>
    <dgm:cxn modelId="{E8A35208-D6E5-4A05-A8BD-2C47A31D28FF}" type="presOf" srcId="{15C52D74-41DE-421F-BC9F-6334243EB382}" destId="{1BB78CC9-5AF7-4269-B451-34A0DE77858C}" srcOrd="0" destOrd="0" presId="urn:microsoft.com/office/officeart/2005/8/layout/vList5"/>
    <dgm:cxn modelId="{E8334C6F-09FD-4ECA-BA82-67801B0FE864}" type="presOf" srcId="{51DB985C-FF13-47D8-8721-2377FFDC217F}" destId="{C627A29C-CF3D-4234-AE0F-E222F49F4A1C}" srcOrd="0" destOrd="0" presId="urn:microsoft.com/office/officeart/2005/8/layout/vList5"/>
    <dgm:cxn modelId="{7E9D5A83-7878-46DE-858F-F92539FD2383}" srcId="{15C52D74-41DE-421F-BC9F-6334243EB382}" destId="{51DB985C-FF13-47D8-8721-2377FFDC217F}" srcOrd="0" destOrd="0" parTransId="{D3FB4C95-46E5-4E30-B7C3-9B6847035FE4}" sibTransId="{A4882720-E914-4C4B-A38C-082E0B8B74D3}"/>
    <dgm:cxn modelId="{DBF8C01F-020B-464D-93B6-5EEBECE1B624}" type="presParOf" srcId="{1BB78CC9-5AF7-4269-B451-34A0DE77858C}" destId="{B2D2BD97-F499-4A80-A89F-1A9B3245A67D}" srcOrd="0" destOrd="0" presId="urn:microsoft.com/office/officeart/2005/8/layout/vList5"/>
    <dgm:cxn modelId="{6B568114-82E4-49C7-B9FD-E6F409B6560A}" type="presParOf" srcId="{B2D2BD97-F499-4A80-A89F-1A9B3245A67D}" destId="{C627A29C-CF3D-4234-AE0F-E222F49F4A1C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27A29C-CF3D-4234-AE0F-E222F49F4A1C}">
      <dsp:nvSpPr>
        <dsp:cNvPr id="0" name=""/>
        <dsp:cNvSpPr/>
      </dsp:nvSpPr>
      <dsp:spPr>
        <a:xfrm>
          <a:off x="777232" y="0"/>
          <a:ext cx="8009588" cy="262985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3200" b="0" kern="1200" dirty="0" err="1"/>
            <a:t>Section</a:t>
          </a:r>
          <a:r>
            <a:rPr lang="nl-BE" sz="3200" b="0" kern="1200" dirty="0"/>
            <a:t> 2 : </a:t>
          </a:r>
          <a:r>
            <a:rPr lang="nl-BE" sz="3200" b="0" kern="1200" dirty="0" err="1"/>
            <a:t>What</a:t>
          </a:r>
          <a:r>
            <a:rPr lang="nl-BE" sz="3200" b="0" kern="1200" dirty="0"/>
            <a:t> is </a:t>
          </a:r>
          <a:r>
            <a:rPr lang="nl-BE" sz="3200" b="0" kern="1200" dirty="0" err="1"/>
            <a:t>forestry</a:t>
          </a:r>
          <a:r>
            <a:rPr lang="nl-BE" sz="3200" b="0" kern="1200" dirty="0"/>
            <a:t> </a:t>
          </a:r>
          <a:r>
            <a:rPr lang="nl-BE" sz="3200" b="0" kern="1200" dirty="0" err="1"/>
            <a:t>certification</a:t>
          </a:r>
          <a:r>
            <a:rPr lang="nl-BE" sz="3200" b="0" kern="1200" dirty="0"/>
            <a:t> ?</a:t>
          </a:r>
          <a:endParaRPr lang="fr-FR" sz="3200" b="0" kern="1200" dirty="0"/>
        </a:p>
      </dsp:txBody>
      <dsp:txXfrm>
        <a:off x="905611" y="128379"/>
        <a:ext cx="7752830" cy="23730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DE78B5-B6E2-4297-9F57-8F472E9CBD5E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8D7562-0281-485C-A41F-77EA25904D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  <a:p>
            <a:endParaRPr lang="fr-FR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  <a:p>
            <a:endParaRPr lang="fr-FR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  <a:p>
            <a:endParaRPr lang="fr-FR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C5F56F5-D430-42A9-A48E-289210A2EC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1D04B1EF-7CA2-4825-ACFB-8129C4BB6E1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319" y="157195"/>
            <a:ext cx="2334073" cy="665817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6D8682D6-5A69-4EC3-8D33-DD5313329A3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581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112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317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9236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0212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2305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96102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7030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1271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2108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084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8744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9317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6431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948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3042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7A2E893-7082-48D6-850C-2CB323C5001D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DB17D49-7254-4FD1-AC37-48E847EA9494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319" y="157195"/>
            <a:ext cx="2334073" cy="66581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74A0CC67-8A6A-499B-80A4-8AF394A5B40C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6" y="92209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0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1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comments" Target="../comments/comment1.xml"/><Relationship Id="rId4" Type="http://schemas.openxmlformats.org/officeDocument/2006/relationships/image" Target="../media/image5.jpeg"/><Relationship Id="rId9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5.jpe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1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hyperlink" Target="https://www.thinglink.com/scene/1265998577734254595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forms/d/e/1FAIpQLSeTo5zJL5yaBILaI5iQMnZNXOAHNfe42AqiU7GK7ziMmhDtFw/viewform?usp=sf_link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jpe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10" Type="http://schemas.openxmlformats.org/officeDocument/2006/relationships/image" Target="../media/image3.jpeg"/><Relationship Id="rId4" Type="http://schemas.openxmlformats.org/officeDocument/2006/relationships/image" Target="../media/image5.jpeg"/><Relationship Id="rId9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I_1JX4sF5so" TargetMode="Externa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179DE42-5613-4B35-A1E6-6CCBAA13C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898B32-3891-4C3A-8F58-C5969D2E90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8300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AE4806D-B8F9-4679-A68A-9BD21C01A3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7175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23">
            <a:extLst>
              <a:ext uri="{FF2B5EF4-FFF2-40B4-BE49-F238E27FC236}">
                <a16:creationId xmlns:a16="http://schemas.microsoft.com/office/drawing/2014/main" id="{52FB45E9-914E-4471-AC87-E475CD517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58764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id="{C310626D-5743-49D4-8F7D-88C4F8F05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80730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3C195FC1-B568-4C72-9902-34CB35DDD7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9621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27">
            <a:extLst>
              <a:ext uri="{FF2B5EF4-FFF2-40B4-BE49-F238E27FC236}">
                <a16:creationId xmlns:a16="http://schemas.microsoft.com/office/drawing/2014/main" id="{EF2BDF77-362C-43F0-8CBB-A969EC2AE0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11788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4BE96B01-3929-432D-B8C2-ADBCB74C2E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48954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2A6FCDE6-CDE2-4C51-B18E-A95CFB679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16287" y="-8467"/>
            <a:ext cx="9175713" cy="6866467"/>
          </a:xfrm>
          <a:custGeom>
            <a:avLst/>
            <a:gdLst>
              <a:gd name="connsiteX0" fmla="*/ 0 w 9175713"/>
              <a:gd name="connsiteY0" fmla="*/ 0 h 6866467"/>
              <a:gd name="connsiteX1" fmla="*/ 1249825 w 9175713"/>
              <a:gd name="connsiteY1" fmla="*/ 0 h 6866467"/>
              <a:gd name="connsiteX2" fmla="*/ 1249825 w 9175713"/>
              <a:gd name="connsiteY2" fmla="*/ 8467 h 6866467"/>
              <a:gd name="connsiteX3" fmla="*/ 9175713 w 9175713"/>
              <a:gd name="connsiteY3" fmla="*/ 8467 h 6866467"/>
              <a:gd name="connsiteX4" fmla="*/ 9175713 w 9175713"/>
              <a:gd name="connsiteY4" fmla="*/ 6866467 h 6866467"/>
              <a:gd name="connsiteX5" fmla="*/ 1249825 w 9175713"/>
              <a:gd name="connsiteY5" fmla="*/ 6866467 h 6866467"/>
              <a:gd name="connsiteX6" fmla="*/ 1109382 w 9175713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75713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9175713" y="8467"/>
                </a:lnTo>
                <a:lnTo>
                  <a:pt x="9175713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8ECBE97-4D85-463C-8D32-2EE71B57F3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78480" y="1073122"/>
            <a:ext cx="9113520" cy="2849671"/>
          </a:xfrm>
        </p:spPr>
        <p:txBody>
          <a:bodyPr>
            <a:normAutofit fontScale="90000"/>
          </a:bodyPr>
          <a:lstStyle/>
          <a:p>
            <a:pPr algn="l"/>
            <a:r>
              <a:rPr lang="en-US" sz="6000" dirty="0">
                <a:solidFill>
                  <a:srgbClr val="FFFFFF"/>
                </a:solidFill>
              </a:rPr>
              <a:t>Sustainability in Forest Management &amp; Certification</a:t>
            </a:r>
            <a:br>
              <a:rPr lang="en-US" sz="6000" dirty="0">
                <a:solidFill>
                  <a:srgbClr val="FFFFFF"/>
                </a:solidFill>
              </a:rPr>
            </a:br>
            <a:endParaRPr lang="en-US" sz="6000" dirty="0">
              <a:solidFill>
                <a:srgbClr val="FFFFFF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DBC095-9634-48A4-9C89-22E818AF3E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8104" y="3962088"/>
            <a:ext cx="6112077" cy="1186108"/>
          </a:xfrm>
        </p:spPr>
        <p:txBody>
          <a:bodyPr>
            <a:normAutofit/>
          </a:bodyPr>
          <a:lstStyle/>
          <a:p>
            <a:pPr algn="l"/>
            <a:r>
              <a:rPr lang="fr-FR" b="1" dirty="0">
                <a:solidFill>
                  <a:srgbClr val="FFFFFF">
                    <a:alpha val="70000"/>
                  </a:srgbClr>
                </a:solidFill>
              </a:rPr>
              <a:t>Centre Forestier de la région Provence-Alpes-Côte d’Azur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93FF8C8E-510B-45DD-B8F6-6642E10F4D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61" y="-8467"/>
            <a:ext cx="676346" cy="1427598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E01BBDBA-B281-41D0-BB92-09C4DBF0B9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319" y="157195"/>
            <a:ext cx="2334073" cy="665817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B2EE5ECC-A86F-4F69-BEE1-901625A6A1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189" y="4984362"/>
            <a:ext cx="1477296" cy="1705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9446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361407" y="2871651"/>
            <a:ext cx="1802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 err="1">
                <a:solidFill>
                  <a:schemeClr val="accent3"/>
                </a:solidFill>
              </a:rPr>
              <a:t>History</a:t>
            </a:r>
            <a:endParaRPr lang="fr-FR" sz="2400" u="sng" dirty="0">
              <a:solidFill>
                <a:schemeClr val="accent3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873240" y="28956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Created</a:t>
            </a:r>
            <a:r>
              <a:rPr lang="fr-FR" dirty="0"/>
              <a:t> in 1993</a:t>
            </a:r>
          </a:p>
        </p:txBody>
      </p:sp>
      <p:cxnSp>
        <p:nvCxnSpPr>
          <p:cNvPr id="19" name="Connecteur droit 18"/>
          <p:cNvCxnSpPr/>
          <p:nvPr/>
        </p:nvCxnSpPr>
        <p:spPr>
          <a:xfrm>
            <a:off x="6644640" y="1508760"/>
            <a:ext cx="45720" cy="534924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146" name="AutoShape 2" descr="Résultat de recherche d'images pour &quot;logo pefc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48" name="AutoShape 4" descr="Résultat de recherche d'images pour &quot;logo pefc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6150" name="Picture 6" descr="Résultat de recherche d'images pour &quot;logo pefc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799" y="1124584"/>
            <a:ext cx="1786255" cy="1786255"/>
          </a:xfrm>
          <a:prstGeom prst="rect">
            <a:avLst/>
          </a:prstGeom>
          <a:noFill/>
        </p:spPr>
      </p:pic>
      <p:sp>
        <p:nvSpPr>
          <p:cNvPr id="6152" name="AutoShape 8" descr="Résultat de recherche d'images pour &quot;logo fsc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6154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29855" y="1470977"/>
            <a:ext cx="2465705" cy="1429453"/>
          </a:xfrm>
          <a:prstGeom prst="rect">
            <a:avLst/>
          </a:prstGeom>
          <a:noFill/>
        </p:spPr>
      </p:pic>
      <p:sp>
        <p:nvSpPr>
          <p:cNvPr id="23" name="ZoneTexte 22"/>
          <p:cNvSpPr txBox="1"/>
          <p:nvPr/>
        </p:nvSpPr>
        <p:spPr>
          <a:xfrm>
            <a:off x="2194560" y="2895600"/>
            <a:ext cx="3931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Created</a:t>
            </a:r>
            <a:r>
              <a:rPr lang="fr-FR" dirty="0"/>
              <a:t> in Paris in 1999</a:t>
            </a:r>
          </a:p>
          <a:p>
            <a:endParaRPr lang="fr-FR" dirty="0"/>
          </a:p>
        </p:txBody>
      </p:sp>
      <p:cxnSp>
        <p:nvCxnSpPr>
          <p:cNvPr id="25" name="Connecteur droit 24"/>
          <p:cNvCxnSpPr/>
          <p:nvPr/>
        </p:nvCxnSpPr>
        <p:spPr>
          <a:xfrm flipH="1">
            <a:off x="1965960" y="1722120"/>
            <a:ext cx="30480" cy="477012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9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Section 2 :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forestry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certification ?</a:t>
            </a: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361407" y="2871651"/>
            <a:ext cx="1802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 err="1">
                <a:solidFill>
                  <a:schemeClr val="accent3"/>
                </a:solidFill>
              </a:rPr>
              <a:t>History</a:t>
            </a:r>
            <a:endParaRPr lang="fr-FR" sz="2400" u="sng" dirty="0">
              <a:solidFill>
                <a:schemeClr val="accent3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873240" y="28956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Created</a:t>
            </a:r>
            <a:r>
              <a:rPr lang="fr-FR" dirty="0"/>
              <a:t> in 1993</a:t>
            </a:r>
          </a:p>
        </p:txBody>
      </p:sp>
      <p:cxnSp>
        <p:nvCxnSpPr>
          <p:cNvPr id="19" name="Connecteur droit 18"/>
          <p:cNvCxnSpPr/>
          <p:nvPr/>
        </p:nvCxnSpPr>
        <p:spPr>
          <a:xfrm>
            <a:off x="6644640" y="1508760"/>
            <a:ext cx="45720" cy="534924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146" name="AutoShape 2" descr="Résultat de recherche d'images pour &quot;logo pefc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48" name="AutoShape 4" descr="Résultat de recherche d'images pour &quot;logo pefc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6150" name="Picture 6" descr="Résultat de recherche d'images pour &quot;logo pefc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799" y="1124584"/>
            <a:ext cx="1786255" cy="1786255"/>
          </a:xfrm>
          <a:prstGeom prst="rect">
            <a:avLst/>
          </a:prstGeom>
          <a:noFill/>
        </p:spPr>
      </p:pic>
      <p:sp>
        <p:nvSpPr>
          <p:cNvPr id="6152" name="AutoShape 8" descr="Résultat de recherche d'images pour &quot;logo fsc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6154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29855" y="1470977"/>
            <a:ext cx="2465705" cy="1429453"/>
          </a:xfrm>
          <a:prstGeom prst="rect">
            <a:avLst/>
          </a:prstGeom>
          <a:noFill/>
        </p:spPr>
      </p:pic>
      <p:sp>
        <p:nvSpPr>
          <p:cNvPr id="23" name="ZoneTexte 22"/>
          <p:cNvSpPr txBox="1"/>
          <p:nvPr/>
        </p:nvSpPr>
        <p:spPr>
          <a:xfrm>
            <a:off x="2194560" y="2895600"/>
            <a:ext cx="3931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Created</a:t>
            </a:r>
            <a:r>
              <a:rPr lang="fr-FR" dirty="0"/>
              <a:t> in Paris in 1999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391887" y="3862251"/>
            <a:ext cx="1711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 err="1">
                <a:solidFill>
                  <a:schemeClr val="accent3"/>
                </a:solidFill>
              </a:rPr>
              <a:t>Modalities</a:t>
            </a:r>
            <a:endParaRPr lang="fr-FR" sz="2400" u="sng" dirty="0">
              <a:solidFill>
                <a:schemeClr val="accent3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255520" y="3611880"/>
            <a:ext cx="4084320" cy="1859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tx1"/>
                </a:solidFill>
              </a:rPr>
              <a:t>Committed to improve forests</a:t>
            </a:r>
            <a:endParaRPr lang="fr-FR" dirty="0">
              <a:solidFill>
                <a:schemeClr val="tx1"/>
              </a:solidFill>
            </a:endParaRPr>
          </a:p>
          <a:p>
            <a:r>
              <a:rPr lang="en-GB" b="1" dirty="0">
                <a:solidFill>
                  <a:schemeClr val="tx1"/>
                </a:solidFill>
              </a:rPr>
              <a:t>Acceptance upon a file of application. Valid for 5 years</a:t>
            </a:r>
            <a:endParaRPr lang="fr-FR" dirty="0">
              <a:solidFill>
                <a:schemeClr val="tx1"/>
              </a:solidFill>
            </a:endParaRPr>
          </a:p>
          <a:p>
            <a:r>
              <a:rPr lang="en-GB" b="1" dirty="0">
                <a:solidFill>
                  <a:schemeClr val="tx1"/>
                </a:solidFill>
              </a:rPr>
              <a:t>Random audits</a:t>
            </a:r>
            <a:endParaRPr lang="fr-FR" dirty="0">
              <a:solidFill>
                <a:schemeClr val="tx1"/>
              </a:solidFill>
            </a:endParaRPr>
          </a:p>
          <a:p>
            <a:r>
              <a:rPr lang="en-GB" b="1" dirty="0">
                <a:solidFill>
                  <a:schemeClr val="tx1"/>
                </a:solidFill>
              </a:rPr>
              <a:t>Standard revision every 5 years</a:t>
            </a:r>
            <a:endParaRPr lang="fr-FR" dirty="0">
              <a:solidFill>
                <a:schemeClr val="tx1"/>
              </a:solidFill>
            </a:endParaRPr>
          </a:p>
        </p:txBody>
      </p:sp>
      <p:cxnSp>
        <p:nvCxnSpPr>
          <p:cNvPr id="25" name="Connecteur droit 24"/>
          <p:cNvCxnSpPr/>
          <p:nvPr/>
        </p:nvCxnSpPr>
        <p:spPr>
          <a:xfrm flipH="1">
            <a:off x="1965960" y="1722120"/>
            <a:ext cx="30480" cy="477012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6747933" y="3465731"/>
            <a:ext cx="4937760" cy="18113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tx1"/>
                </a:solidFill>
              </a:rPr>
              <a:t>Initial forest quality level imposed</a:t>
            </a:r>
            <a:endParaRPr lang="fr-FR" dirty="0">
              <a:solidFill>
                <a:schemeClr val="tx1"/>
              </a:solidFill>
            </a:endParaRPr>
          </a:p>
          <a:p>
            <a:r>
              <a:rPr lang="en-GB" b="1" dirty="0">
                <a:solidFill>
                  <a:schemeClr val="tx1"/>
                </a:solidFill>
              </a:rPr>
              <a:t>Contract valid for 5 years</a:t>
            </a:r>
            <a:endParaRPr lang="fr-FR" dirty="0">
              <a:solidFill>
                <a:schemeClr val="tx1"/>
              </a:solidFill>
            </a:endParaRPr>
          </a:p>
          <a:p>
            <a:r>
              <a:rPr lang="en-GB" b="1" dirty="0">
                <a:solidFill>
                  <a:schemeClr val="tx1"/>
                </a:solidFill>
              </a:rPr>
              <a:t>Annual audit</a:t>
            </a:r>
            <a:endParaRPr lang="fr-FR" dirty="0">
              <a:solidFill>
                <a:schemeClr val="tx1"/>
              </a:solidFill>
            </a:endParaRPr>
          </a:p>
          <a:p>
            <a:r>
              <a:rPr lang="en-GB" b="1" dirty="0">
                <a:solidFill>
                  <a:schemeClr val="tx1"/>
                </a:solidFill>
              </a:rPr>
              <a:t>Standard revision every 5 years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8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Section 2 :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forestry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certification ?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361407" y="2871651"/>
            <a:ext cx="1802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 err="1">
                <a:solidFill>
                  <a:schemeClr val="accent3"/>
                </a:solidFill>
              </a:rPr>
              <a:t>History</a:t>
            </a:r>
            <a:endParaRPr lang="fr-FR" sz="2400" u="sng" dirty="0">
              <a:solidFill>
                <a:schemeClr val="accent3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873240" y="28956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Created</a:t>
            </a:r>
            <a:r>
              <a:rPr lang="fr-FR" dirty="0"/>
              <a:t> in 1993</a:t>
            </a:r>
          </a:p>
        </p:txBody>
      </p:sp>
      <p:cxnSp>
        <p:nvCxnSpPr>
          <p:cNvPr id="19" name="Connecteur droit 18"/>
          <p:cNvCxnSpPr/>
          <p:nvPr/>
        </p:nvCxnSpPr>
        <p:spPr>
          <a:xfrm>
            <a:off x="6644640" y="1508760"/>
            <a:ext cx="45720" cy="534924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146" name="AutoShape 2" descr="Résultat de recherche d'images pour &quot;logo pefc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48" name="AutoShape 4" descr="Résultat de recherche d'images pour &quot;logo pefc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6150" name="Picture 6" descr="Résultat de recherche d'images pour &quot;logo pefc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799" y="1124584"/>
            <a:ext cx="1786255" cy="1786255"/>
          </a:xfrm>
          <a:prstGeom prst="rect">
            <a:avLst/>
          </a:prstGeom>
          <a:noFill/>
        </p:spPr>
      </p:pic>
      <p:sp>
        <p:nvSpPr>
          <p:cNvPr id="6152" name="AutoShape 8" descr="Résultat de recherche d'images pour &quot;logo fsc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6154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29855" y="1470977"/>
            <a:ext cx="2465705" cy="1429453"/>
          </a:xfrm>
          <a:prstGeom prst="rect">
            <a:avLst/>
          </a:prstGeom>
          <a:noFill/>
        </p:spPr>
      </p:pic>
      <p:sp>
        <p:nvSpPr>
          <p:cNvPr id="23" name="ZoneTexte 22"/>
          <p:cNvSpPr txBox="1"/>
          <p:nvPr/>
        </p:nvSpPr>
        <p:spPr>
          <a:xfrm>
            <a:off x="2194560" y="2895600"/>
            <a:ext cx="3931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Created</a:t>
            </a:r>
            <a:r>
              <a:rPr lang="fr-FR" dirty="0"/>
              <a:t> in Paris in 1999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391887" y="3862251"/>
            <a:ext cx="1711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>
                <a:solidFill>
                  <a:schemeClr val="accent3"/>
                </a:solidFill>
              </a:rPr>
              <a:t>Modalités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255520" y="3611880"/>
            <a:ext cx="4084320" cy="1859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tx1"/>
                </a:solidFill>
              </a:rPr>
              <a:t>Committed to improve forests</a:t>
            </a:r>
            <a:endParaRPr lang="fr-FR" dirty="0">
              <a:solidFill>
                <a:schemeClr val="tx1"/>
              </a:solidFill>
            </a:endParaRPr>
          </a:p>
          <a:p>
            <a:r>
              <a:rPr lang="en-GB" b="1" dirty="0">
                <a:solidFill>
                  <a:schemeClr val="tx1"/>
                </a:solidFill>
              </a:rPr>
              <a:t>Acceptance upon a file of application. Valid for 5 years</a:t>
            </a:r>
            <a:endParaRPr lang="fr-FR" dirty="0">
              <a:solidFill>
                <a:schemeClr val="tx1"/>
              </a:solidFill>
            </a:endParaRPr>
          </a:p>
          <a:p>
            <a:r>
              <a:rPr lang="en-GB" b="1" dirty="0">
                <a:solidFill>
                  <a:schemeClr val="tx1"/>
                </a:solidFill>
              </a:rPr>
              <a:t>Random audits</a:t>
            </a:r>
            <a:endParaRPr lang="fr-FR" dirty="0">
              <a:solidFill>
                <a:schemeClr val="tx1"/>
              </a:solidFill>
            </a:endParaRPr>
          </a:p>
          <a:p>
            <a:r>
              <a:rPr lang="en-GB" b="1" dirty="0">
                <a:solidFill>
                  <a:schemeClr val="tx1"/>
                </a:solidFill>
              </a:rPr>
              <a:t>Standard revision every 5 years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13807" y="5800411"/>
            <a:ext cx="1193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>
                <a:solidFill>
                  <a:schemeClr val="accent3"/>
                </a:solidFill>
              </a:rPr>
              <a:t>Target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2087880" y="5702915"/>
            <a:ext cx="4373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More adapted to forests of small and medium sizes ( especially European)</a:t>
            </a:r>
            <a:endParaRPr lang="fr-FR" dirty="0"/>
          </a:p>
          <a:p>
            <a:endParaRPr lang="fr-FR" dirty="0"/>
          </a:p>
        </p:txBody>
      </p:sp>
      <p:cxnSp>
        <p:nvCxnSpPr>
          <p:cNvPr id="25" name="Connecteur droit 24"/>
          <p:cNvCxnSpPr/>
          <p:nvPr/>
        </p:nvCxnSpPr>
        <p:spPr>
          <a:xfrm flipH="1">
            <a:off x="1965960" y="1722120"/>
            <a:ext cx="30480" cy="477012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6705600" y="5638800"/>
            <a:ext cx="5059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More adapted to large forests such as tropical and boreal forests</a:t>
            </a:r>
            <a:endParaRPr lang="fr-FR" dirty="0"/>
          </a:p>
        </p:txBody>
      </p:sp>
      <p:sp>
        <p:nvSpPr>
          <p:cNvPr id="27" name="Rectangle 26"/>
          <p:cNvSpPr/>
          <p:nvPr/>
        </p:nvSpPr>
        <p:spPr>
          <a:xfrm>
            <a:off x="6705600" y="3550920"/>
            <a:ext cx="4937760" cy="1859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tx1"/>
                </a:solidFill>
              </a:rPr>
              <a:t>Initial forest quality level imposed</a:t>
            </a:r>
            <a:endParaRPr lang="fr-FR" dirty="0">
              <a:solidFill>
                <a:schemeClr val="tx1"/>
              </a:solidFill>
            </a:endParaRPr>
          </a:p>
          <a:p>
            <a:r>
              <a:rPr lang="en-GB" b="1" dirty="0">
                <a:solidFill>
                  <a:schemeClr val="tx1"/>
                </a:solidFill>
              </a:rPr>
              <a:t>Contract valid for 5 years</a:t>
            </a:r>
            <a:endParaRPr lang="fr-FR" dirty="0">
              <a:solidFill>
                <a:schemeClr val="tx1"/>
              </a:solidFill>
            </a:endParaRPr>
          </a:p>
          <a:p>
            <a:r>
              <a:rPr lang="en-GB" b="1" dirty="0">
                <a:solidFill>
                  <a:schemeClr val="tx1"/>
                </a:solidFill>
              </a:rPr>
              <a:t>Annual audit</a:t>
            </a:r>
            <a:endParaRPr lang="fr-FR" dirty="0">
              <a:solidFill>
                <a:schemeClr val="tx1"/>
              </a:solidFill>
            </a:endParaRPr>
          </a:p>
          <a:p>
            <a:r>
              <a:rPr lang="en-GB" b="1" dirty="0">
                <a:solidFill>
                  <a:schemeClr val="tx1"/>
                </a:solidFill>
              </a:rPr>
              <a:t>Standard revision every 5 years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8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Section 2 :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forestry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certification ?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cxnSp>
        <p:nvCxnSpPr>
          <p:cNvPr id="19" name="Connecteur droit 18"/>
          <p:cNvCxnSpPr/>
          <p:nvPr/>
        </p:nvCxnSpPr>
        <p:spPr>
          <a:xfrm flipH="1">
            <a:off x="6278880" y="1798320"/>
            <a:ext cx="30480" cy="477012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146" name="AutoShape 2" descr="Résultat de recherche d'images pour &quot;logo pefc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48" name="AutoShape 4" descr="Résultat de recherche d'images pour &quot;logo pefc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6150" name="Picture 6" descr="Résultat de recherche d'images pour &quot;logo pefc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139825"/>
            <a:ext cx="1191896" cy="1191896"/>
          </a:xfrm>
          <a:prstGeom prst="rect">
            <a:avLst/>
          </a:prstGeom>
          <a:noFill/>
        </p:spPr>
      </p:pic>
      <p:sp>
        <p:nvSpPr>
          <p:cNvPr id="6152" name="AutoShape 8" descr="Résultat de recherche d'images pour &quot;logo fsc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6154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15456" y="1333817"/>
            <a:ext cx="1721312" cy="997903"/>
          </a:xfrm>
          <a:prstGeom prst="rect">
            <a:avLst/>
          </a:prstGeom>
          <a:noFill/>
        </p:spPr>
      </p:pic>
      <p:sp>
        <p:nvSpPr>
          <p:cNvPr id="18" name="ZoneTexte 17"/>
          <p:cNvSpPr txBox="1"/>
          <p:nvPr/>
        </p:nvSpPr>
        <p:spPr>
          <a:xfrm>
            <a:off x="559527" y="1454331"/>
            <a:ext cx="1802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 err="1">
                <a:solidFill>
                  <a:schemeClr val="accent3"/>
                </a:solidFill>
              </a:rPr>
              <a:t>Costs</a:t>
            </a:r>
            <a:endParaRPr lang="fr-FR" sz="2400" u="sng" dirty="0">
              <a:solidFill>
                <a:schemeClr val="accent3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9088" y="4331018"/>
            <a:ext cx="576262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365760" y="3642360"/>
            <a:ext cx="3154680" cy="441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u="sng" dirty="0">
                <a:solidFill>
                  <a:schemeClr val="tx1"/>
                </a:solidFill>
              </a:rPr>
              <a:t>For </a:t>
            </a:r>
            <a:r>
              <a:rPr lang="fr-FR" u="sng" dirty="0" err="1">
                <a:solidFill>
                  <a:schemeClr val="tx1"/>
                </a:solidFill>
              </a:rPr>
              <a:t>enterprises</a:t>
            </a:r>
            <a:endParaRPr lang="fr-FR" u="sng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79120" y="2834640"/>
            <a:ext cx="5562600" cy="746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>
                <a:solidFill>
                  <a:schemeClr val="tx1"/>
                </a:solidFill>
              </a:rPr>
              <a:t>50€ package + 0,65€ per hectare for </a:t>
            </a:r>
            <a:r>
              <a:rPr lang="fr-FR" dirty="0" err="1">
                <a:solidFill>
                  <a:schemeClr val="tx1"/>
                </a:solidFill>
              </a:rPr>
              <a:t>owners</a:t>
            </a:r>
            <a:r>
              <a:rPr lang="fr-FR" dirty="0">
                <a:solidFill>
                  <a:schemeClr val="tx1"/>
                </a:solidFill>
              </a:rPr>
              <a:t> of more </a:t>
            </a:r>
            <a:r>
              <a:rPr lang="fr-FR" dirty="0" err="1">
                <a:solidFill>
                  <a:schemeClr val="tx1"/>
                </a:solidFill>
              </a:rPr>
              <a:t>than</a:t>
            </a:r>
            <a:r>
              <a:rPr lang="fr-FR" dirty="0">
                <a:solidFill>
                  <a:schemeClr val="tx1"/>
                </a:solidFill>
              </a:rPr>
              <a:t> 10 hectares </a:t>
            </a:r>
            <a:r>
              <a:rPr lang="fr-FR" dirty="0" err="1">
                <a:solidFill>
                  <a:schemeClr val="tx1"/>
                </a:solidFill>
              </a:rPr>
              <a:t>forests</a:t>
            </a:r>
            <a:endParaRPr lang="fr-FR" dirty="0">
              <a:solidFill>
                <a:schemeClr val="tx1"/>
              </a:solidFill>
            </a:endParaRPr>
          </a:p>
          <a:p>
            <a:endParaRPr lang="fr-FR" dirty="0"/>
          </a:p>
        </p:txBody>
      </p:sp>
      <p:sp>
        <p:nvSpPr>
          <p:cNvPr id="23" name="Rectangle 22"/>
          <p:cNvSpPr/>
          <p:nvPr/>
        </p:nvSpPr>
        <p:spPr>
          <a:xfrm>
            <a:off x="533400" y="2087880"/>
            <a:ext cx="4053840" cy="441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u="sng" dirty="0">
                <a:solidFill>
                  <a:schemeClr val="tx1"/>
                </a:solidFill>
              </a:rPr>
              <a:t>For </a:t>
            </a:r>
            <a:r>
              <a:rPr lang="fr-FR" u="sng" dirty="0" err="1">
                <a:solidFill>
                  <a:schemeClr val="tx1"/>
                </a:solidFill>
              </a:rPr>
              <a:t>forest</a:t>
            </a:r>
            <a:r>
              <a:rPr lang="fr-FR" u="sng" dirty="0">
                <a:solidFill>
                  <a:schemeClr val="tx1"/>
                </a:solidFill>
              </a:rPr>
              <a:t> </a:t>
            </a:r>
            <a:r>
              <a:rPr lang="fr-FR" u="sng" dirty="0" err="1">
                <a:solidFill>
                  <a:schemeClr val="tx1"/>
                </a:solidFill>
              </a:rPr>
              <a:t>owners</a:t>
            </a:r>
            <a:endParaRPr lang="fr-FR" u="sng" dirty="0">
              <a:solidFill>
                <a:schemeClr val="tx1"/>
              </a:solidFill>
            </a:endParaRPr>
          </a:p>
        </p:txBody>
      </p:sp>
      <p:sp>
        <p:nvSpPr>
          <p:cNvPr id="26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Section 2 :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forestry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certification ?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6507480" y="2926080"/>
            <a:ext cx="5044440" cy="1158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Cost of the initial audit + random annual audit depending on the certifying bodies (possibility of a grant)</a:t>
            </a:r>
          </a:p>
          <a:p>
            <a:r>
              <a:rPr lang="en-US" dirty="0">
                <a:solidFill>
                  <a:schemeClr val="tx1"/>
                </a:solidFill>
              </a:rPr>
              <a:t>Annual membership: 100 euros</a:t>
            </a:r>
            <a:endParaRPr lang="fr-FR" dirty="0"/>
          </a:p>
        </p:txBody>
      </p:sp>
      <p:sp>
        <p:nvSpPr>
          <p:cNvPr id="29" name="Rectangle 28"/>
          <p:cNvSpPr/>
          <p:nvPr/>
        </p:nvSpPr>
        <p:spPr>
          <a:xfrm>
            <a:off x="6781800" y="2225040"/>
            <a:ext cx="5120640" cy="441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u="sng" dirty="0">
                <a:solidFill>
                  <a:schemeClr val="tx1"/>
                </a:solidFill>
              </a:rPr>
              <a:t>For </a:t>
            </a:r>
            <a:r>
              <a:rPr lang="fr-FR" u="sng" dirty="0" err="1">
                <a:solidFill>
                  <a:schemeClr val="tx1"/>
                </a:solidFill>
              </a:rPr>
              <a:t>forest</a:t>
            </a:r>
            <a:r>
              <a:rPr lang="fr-FR" u="sng" dirty="0">
                <a:solidFill>
                  <a:schemeClr val="tx1"/>
                </a:solidFill>
              </a:rPr>
              <a:t> </a:t>
            </a:r>
            <a:r>
              <a:rPr lang="fr-FR" u="sng" dirty="0" err="1">
                <a:solidFill>
                  <a:schemeClr val="tx1"/>
                </a:solidFill>
              </a:rPr>
              <a:t>owners</a:t>
            </a:r>
            <a:r>
              <a:rPr lang="fr-FR" u="sng" dirty="0">
                <a:solidFill>
                  <a:schemeClr val="tx1"/>
                </a:solidFill>
              </a:rPr>
              <a:t> and </a:t>
            </a:r>
            <a:r>
              <a:rPr lang="fr-FR" u="sng" dirty="0" err="1">
                <a:solidFill>
                  <a:schemeClr val="tx1"/>
                </a:solidFill>
              </a:rPr>
              <a:t>enterprises</a:t>
            </a:r>
            <a:endParaRPr lang="fr-FR" u="sng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40996" y="4850673"/>
            <a:ext cx="5651004" cy="1824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ectangle 29"/>
          <p:cNvSpPr/>
          <p:nvPr/>
        </p:nvSpPr>
        <p:spPr>
          <a:xfrm>
            <a:off x="6812280" y="4297680"/>
            <a:ext cx="5120640" cy="441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u="sng" dirty="0">
                <a:solidFill>
                  <a:schemeClr val="tx1"/>
                </a:solidFill>
              </a:rPr>
              <a:t>For </a:t>
            </a:r>
            <a:r>
              <a:rPr lang="fr-FR" u="sng" dirty="0" err="1">
                <a:solidFill>
                  <a:schemeClr val="tx1"/>
                </a:solidFill>
              </a:rPr>
              <a:t>enterprises</a:t>
            </a:r>
            <a:endParaRPr lang="fr-FR" u="sng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6399A07-E3C3-4CD5-B364-8691831FDB48}"/>
              </a:ext>
            </a:extLst>
          </p:cNvPr>
          <p:cNvSpPr/>
          <p:nvPr/>
        </p:nvSpPr>
        <p:spPr>
          <a:xfrm>
            <a:off x="340801" y="4331018"/>
            <a:ext cx="2332701" cy="362902"/>
          </a:xfrm>
          <a:prstGeom prst="rect">
            <a:avLst/>
          </a:prstGeom>
          <a:solidFill>
            <a:srgbClr val="89B723"/>
          </a:solidFill>
          <a:ln>
            <a:solidFill>
              <a:srgbClr val="89B7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Turnover range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A2C3F9E-322E-42D7-BC31-87E92EC46C8D}"/>
              </a:ext>
            </a:extLst>
          </p:cNvPr>
          <p:cNvSpPr/>
          <p:nvPr/>
        </p:nvSpPr>
        <p:spPr>
          <a:xfrm>
            <a:off x="3956858" y="4331018"/>
            <a:ext cx="2088010" cy="362902"/>
          </a:xfrm>
          <a:prstGeom prst="rect">
            <a:avLst/>
          </a:prstGeom>
          <a:solidFill>
            <a:srgbClr val="89B723"/>
          </a:solidFill>
          <a:ln>
            <a:solidFill>
              <a:srgbClr val="89B7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&gt; </a:t>
            </a:r>
            <a:r>
              <a:rPr lang="fr-FR" dirty="0" err="1"/>
              <a:t>Annual</a:t>
            </a:r>
            <a:r>
              <a:rPr lang="fr-FR" dirty="0"/>
              <a:t> </a:t>
            </a:r>
            <a:r>
              <a:rPr lang="fr-FR" dirty="0" err="1"/>
              <a:t>fee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3942806" y="1332411"/>
            <a:ext cx="3372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>
                <a:solidFill>
                  <a:schemeClr val="accent3"/>
                </a:solidFill>
              </a:rPr>
              <a:t>How </a:t>
            </a:r>
            <a:r>
              <a:rPr lang="fr-FR" sz="2400" u="sng" dirty="0" err="1">
                <a:solidFill>
                  <a:schemeClr val="accent3"/>
                </a:solidFill>
              </a:rPr>
              <a:t>it</a:t>
            </a:r>
            <a:r>
              <a:rPr lang="fr-FR" sz="2400" u="sng" dirty="0">
                <a:solidFill>
                  <a:schemeClr val="accent3"/>
                </a:solidFill>
              </a:rPr>
              <a:t> </a:t>
            </a:r>
            <a:r>
              <a:rPr lang="fr-FR" sz="2400" u="sng" dirty="0" err="1">
                <a:solidFill>
                  <a:schemeClr val="accent3"/>
                </a:solidFill>
              </a:rPr>
              <a:t>works</a:t>
            </a:r>
            <a:endParaRPr lang="fr-FR" sz="2400" u="sng" dirty="0">
              <a:solidFill>
                <a:schemeClr val="accent3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3918" y="2167834"/>
            <a:ext cx="8059102" cy="4218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6" descr="Résultat de recherche d'images pour &quot;logo pefc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79" y="3105784"/>
            <a:ext cx="1786255" cy="1786255"/>
          </a:xfrm>
          <a:prstGeom prst="rect">
            <a:avLst/>
          </a:prstGeom>
          <a:noFill/>
        </p:spPr>
      </p:pic>
      <p:sp>
        <p:nvSpPr>
          <p:cNvPr id="21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Section 2 :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forestry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certification ?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D0B00E6-C10F-4FD8-B629-AE306731B543}"/>
              </a:ext>
            </a:extLst>
          </p:cNvPr>
          <p:cNvSpPr/>
          <p:nvPr/>
        </p:nvSpPr>
        <p:spPr>
          <a:xfrm>
            <a:off x="2426334" y="3120908"/>
            <a:ext cx="2526631" cy="5138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2">
                    <a:lumMod val="50000"/>
                  </a:schemeClr>
                </a:solidFill>
              </a:rPr>
              <a:t>Forest management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EF422D3-41E3-41E6-BBD9-A88F97ABE631}"/>
              </a:ext>
            </a:extLst>
          </p:cNvPr>
          <p:cNvSpPr/>
          <p:nvPr/>
        </p:nvSpPr>
        <p:spPr>
          <a:xfrm>
            <a:off x="2032887" y="4027270"/>
            <a:ext cx="3574215" cy="75034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bg2">
                    <a:lumMod val="50000"/>
                  </a:schemeClr>
                </a:solidFill>
              </a:rPr>
              <a:t>Logging</a:t>
            </a:r>
            <a:r>
              <a:rPr lang="fr-FR" dirty="0">
                <a:solidFill>
                  <a:schemeClr val="bg2">
                    <a:lumMod val="50000"/>
                  </a:schemeClr>
                </a:solidFill>
              </a:rPr>
              <a:t> business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F62072D-DB65-493F-89FA-B587ABF4CDF0}"/>
              </a:ext>
            </a:extLst>
          </p:cNvPr>
          <p:cNvSpPr/>
          <p:nvPr/>
        </p:nvSpPr>
        <p:spPr>
          <a:xfrm>
            <a:off x="2426334" y="5430402"/>
            <a:ext cx="2338171" cy="41889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bg2">
                    <a:lumMod val="50000"/>
                  </a:schemeClr>
                </a:solidFill>
              </a:rPr>
              <a:t>Processing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C2568CD-E300-4967-884C-5BA6ED1418F2}"/>
              </a:ext>
            </a:extLst>
          </p:cNvPr>
          <p:cNvSpPr/>
          <p:nvPr/>
        </p:nvSpPr>
        <p:spPr>
          <a:xfrm>
            <a:off x="8184195" y="5549352"/>
            <a:ext cx="2213811" cy="58544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FF0000"/>
                </a:solidFill>
              </a:rPr>
              <a:t>Certification of the </a:t>
            </a:r>
            <a:r>
              <a:rPr lang="fr-FR" dirty="0" err="1">
                <a:solidFill>
                  <a:srgbClr val="FF0000"/>
                </a:solidFill>
              </a:rPr>
              <a:t>chain</a:t>
            </a:r>
            <a:r>
              <a:rPr lang="fr-FR" dirty="0">
                <a:solidFill>
                  <a:srgbClr val="FF0000"/>
                </a:solidFill>
              </a:rPr>
              <a:t> of </a:t>
            </a:r>
            <a:r>
              <a:rPr lang="fr-FR" dirty="0" err="1">
                <a:solidFill>
                  <a:srgbClr val="FF0000"/>
                </a:solidFill>
              </a:rPr>
              <a:t>custody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5F61C6A-10A1-4E8A-8E95-CFD46601E3D5}"/>
              </a:ext>
            </a:extLst>
          </p:cNvPr>
          <p:cNvSpPr/>
          <p:nvPr/>
        </p:nvSpPr>
        <p:spPr>
          <a:xfrm>
            <a:off x="6481947" y="3377811"/>
            <a:ext cx="2605939" cy="96156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Forestry</a:t>
            </a:r>
            <a:r>
              <a:rPr lang="fr-FR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fr-FR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sustainable</a:t>
            </a:r>
            <a:r>
              <a:rPr lang="fr-FR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management certification</a:t>
            </a:r>
          </a:p>
        </p:txBody>
      </p:sp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3180806" y="1515291"/>
            <a:ext cx="3372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>
                <a:solidFill>
                  <a:schemeClr val="accent3"/>
                </a:solidFill>
              </a:rPr>
              <a:t>How </a:t>
            </a:r>
            <a:r>
              <a:rPr lang="fr-FR" sz="2400" u="sng" dirty="0" err="1">
                <a:solidFill>
                  <a:schemeClr val="accent3"/>
                </a:solidFill>
              </a:rPr>
              <a:t>it</a:t>
            </a:r>
            <a:r>
              <a:rPr lang="fr-FR" sz="2400" u="sng" dirty="0">
                <a:solidFill>
                  <a:schemeClr val="accent3"/>
                </a:solidFill>
              </a:rPr>
              <a:t> </a:t>
            </a:r>
            <a:r>
              <a:rPr lang="fr-FR" sz="2400" u="sng" dirty="0" err="1">
                <a:solidFill>
                  <a:schemeClr val="accent3"/>
                </a:solidFill>
              </a:rPr>
              <a:t>works</a:t>
            </a:r>
            <a:endParaRPr lang="fr-FR" sz="2400" u="sng" dirty="0">
              <a:solidFill>
                <a:schemeClr val="accent3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2865120" y="2179320"/>
            <a:ext cx="3874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FSC </a:t>
            </a:r>
            <a:r>
              <a:rPr lang="fr-FR" dirty="0" err="1"/>
              <a:t>delivers</a:t>
            </a:r>
            <a:r>
              <a:rPr lang="fr-FR" dirty="0"/>
              <a:t> 3 types of certification</a:t>
            </a:r>
          </a:p>
        </p:txBody>
      </p:sp>
      <p:pic>
        <p:nvPicPr>
          <p:cNvPr id="17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8455" y="1745297"/>
            <a:ext cx="2465705" cy="1429453"/>
          </a:xfrm>
          <a:prstGeom prst="rect">
            <a:avLst/>
          </a:prstGeom>
          <a:noFill/>
        </p:spPr>
      </p:pic>
      <p:sp>
        <p:nvSpPr>
          <p:cNvPr id="24" name="Rectangle à coins arrondis 23"/>
          <p:cNvSpPr/>
          <p:nvPr/>
        </p:nvSpPr>
        <p:spPr>
          <a:xfrm>
            <a:off x="259080" y="3901440"/>
            <a:ext cx="4175760" cy="4267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b="1" dirty="0"/>
              <a:t>Forest management</a:t>
            </a:r>
            <a:endParaRPr lang="fr-FR" dirty="0"/>
          </a:p>
          <a:p>
            <a:pPr algn="ctr"/>
            <a:endParaRPr lang="fr-FR" dirty="0"/>
          </a:p>
        </p:txBody>
      </p:sp>
      <p:cxnSp>
        <p:nvCxnSpPr>
          <p:cNvPr id="28" name="Connecteur droit avec flèche 27"/>
          <p:cNvCxnSpPr/>
          <p:nvPr/>
        </p:nvCxnSpPr>
        <p:spPr>
          <a:xfrm flipH="1">
            <a:off x="2011680" y="2773680"/>
            <a:ext cx="1097280" cy="1082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Section 2 :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forestry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certification ?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3180806" y="1515291"/>
            <a:ext cx="3372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>
                <a:solidFill>
                  <a:schemeClr val="accent3"/>
                </a:solidFill>
              </a:rPr>
              <a:t>How </a:t>
            </a:r>
            <a:r>
              <a:rPr lang="fr-FR" sz="2400" u="sng" dirty="0" err="1">
                <a:solidFill>
                  <a:schemeClr val="accent3"/>
                </a:solidFill>
              </a:rPr>
              <a:t>it</a:t>
            </a:r>
            <a:r>
              <a:rPr lang="fr-FR" sz="2400" u="sng" dirty="0">
                <a:solidFill>
                  <a:schemeClr val="accent3"/>
                </a:solidFill>
              </a:rPr>
              <a:t> </a:t>
            </a:r>
            <a:r>
              <a:rPr lang="fr-FR" sz="2400" u="sng" dirty="0" err="1">
                <a:solidFill>
                  <a:schemeClr val="accent3"/>
                </a:solidFill>
              </a:rPr>
              <a:t>works</a:t>
            </a:r>
            <a:endParaRPr lang="fr-FR" sz="2400" u="sng" dirty="0">
              <a:solidFill>
                <a:schemeClr val="accent3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2865120" y="2179320"/>
            <a:ext cx="4052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FSC </a:t>
            </a:r>
            <a:r>
              <a:rPr lang="fr-FR" dirty="0" err="1"/>
              <a:t>delivers</a:t>
            </a:r>
            <a:r>
              <a:rPr lang="fr-FR" dirty="0"/>
              <a:t> 3 types of certification:</a:t>
            </a:r>
          </a:p>
        </p:txBody>
      </p:sp>
      <p:pic>
        <p:nvPicPr>
          <p:cNvPr id="17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8455" y="1745297"/>
            <a:ext cx="2465705" cy="1429453"/>
          </a:xfrm>
          <a:prstGeom prst="rect">
            <a:avLst/>
          </a:prstGeom>
          <a:noFill/>
        </p:spPr>
      </p:pic>
      <p:sp>
        <p:nvSpPr>
          <p:cNvPr id="24" name="Rectangle à coins arrondis 23"/>
          <p:cNvSpPr/>
          <p:nvPr/>
        </p:nvSpPr>
        <p:spPr>
          <a:xfrm>
            <a:off x="259080" y="3901440"/>
            <a:ext cx="4175760" cy="4267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b="1" dirty="0"/>
              <a:t>Forest management</a:t>
            </a:r>
            <a:endParaRPr lang="fr-FR" dirty="0"/>
          </a:p>
          <a:p>
            <a:pPr algn="ctr"/>
            <a:endParaRPr lang="fr-FR" dirty="0"/>
          </a:p>
          <a:p>
            <a:pPr algn="ctr"/>
            <a:endParaRPr lang="fr-FR" dirty="0"/>
          </a:p>
        </p:txBody>
      </p:sp>
      <p:sp>
        <p:nvSpPr>
          <p:cNvPr id="25" name="Rectangle à coins arrondis 24"/>
          <p:cNvSpPr/>
          <p:nvPr/>
        </p:nvSpPr>
        <p:spPr>
          <a:xfrm>
            <a:off x="3520440" y="4846320"/>
            <a:ext cx="4160520" cy="4572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Chain of </a:t>
            </a:r>
            <a:r>
              <a:rPr lang="fr-FR" b="1" dirty="0" err="1"/>
              <a:t>custody</a:t>
            </a:r>
            <a:endParaRPr lang="fr-FR" dirty="0"/>
          </a:p>
        </p:txBody>
      </p:sp>
      <p:cxnSp>
        <p:nvCxnSpPr>
          <p:cNvPr id="28" name="Connecteur droit avec flèche 27"/>
          <p:cNvCxnSpPr/>
          <p:nvPr/>
        </p:nvCxnSpPr>
        <p:spPr>
          <a:xfrm flipH="1">
            <a:off x="2011680" y="2773680"/>
            <a:ext cx="1097280" cy="1082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>
            <a:off x="5623560" y="2667000"/>
            <a:ext cx="15240" cy="21031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1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Section 2 :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forestry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certification ?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3180806" y="1515291"/>
            <a:ext cx="3372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>
                <a:solidFill>
                  <a:schemeClr val="accent3"/>
                </a:solidFill>
              </a:rPr>
              <a:t>How </a:t>
            </a:r>
            <a:r>
              <a:rPr lang="fr-FR" sz="2400" u="sng" dirty="0" err="1">
                <a:solidFill>
                  <a:schemeClr val="accent3"/>
                </a:solidFill>
              </a:rPr>
              <a:t>it</a:t>
            </a:r>
            <a:r>
              <a:rPr lang="fr-FR" sz="2400" u="sng" dirty="0">
                <a:solidFill>
                  <a:schemeClr val="accent3"/>
                </a:solidFill>
              </a:rPr>
              <a:t> </a:t>
            </a:r>
            <a:r>
              <a:rPr lang="fr-FR" sz="2400" u="sng" dirty="0" err="1">
                <a:solidFill>
                  <a:schemeClr val="accent3"/>
                </a:solidFill>
              </a:rPr>
              <a:t>works</a:t>
            </a:r>
            <a:endParaRPr lang="fr-FR" sz="2400" u="sng" dirty="0">
              <a:solidFill>
                <a:schemeClr val="accent3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2865120" y="2179320"/>
            <a:ext cx="3959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FSC </a:t>
            </a:r>
            <a:r>
              <a:rPr lang="fr-FR" dirty="0" err="1"/>
              <a:t>delivers</a:t>
            </a:r>
            <a:r>
              <a:rPr lang="fr-FR" dirty="0"/>
              <a:t> 3 types of certification:</a:t>
            </a:r>
          </a:p>
        </p:txBody>
      </p:sp>
      <p:pic>
        <p:nvPicPr>
          <p:cNvPr id="17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8455" y="1745297"/>
            <a:ext cx="2465705" cy="1429453"/>
          </a:xfrm>
          <a:prstGeom prst="rect">
            <a:avLst/>
          </a:prstGeom>
          <a:noFill/>
        </p:spPr>
      </p:pic>
      <p:sp>
        <p:nvSpPr>
          <p:cNvPr id="24" name="Rectangle à coins arrondis 23"/>
          <p:cNvSpPr/>
          <p:nvPr/>
        </p:nvSpPr>
        <p:spPr>
          <a:xfrm>
            <a:off x="259080" y="3901440"/>
            <a:ext cx="4175760" cy="4267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b="1" dirty="0"/>
              <a:t>Forest management</a:t>
            </a:r>
            <a:endParaRPr lang="fr-FR" dirty="0"/>
          </a:p>
          <a:p>
            <a:pPr algn="ctr"/>
            <a:endParaRPr lang="fr-FR" dirty="0"/>
          </a:p>
          <a:p>
            <a:pPr algn="ctr"/>
            <a:endParaRPr lang="fr-FR" dirty="0"/>
          </a:p>
        </p:txBody>
      </p:sp>
      <p:sp>
        <p:nvSpPr>
          <p:cNvPr id="25" name="Rectangle à coins arrondis 24"/>
          <p:cNvSpPr/>
          <p:nvPr/>
        </p:nvSpPr>
        <p:spPr>
          <a:xfrm>
            <a:off x="3520440" y="4846320"/>
            <a:ext cx="4160520" cy="4572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Chain of </a:t>
            </a:r>
            <a:r>
              <a:rPr lang="fr-FR" b="1" dirty="0" err="1"/>
              <a:t>custody</a:t>
            </a:r>
            <a:endParaRPr lang="fr-FR" dirty="0"/>
          </a:p>
        </p:txBody>
      </p:sp>
      <p:sp>
        <p:nvSpPr>
          <p:cNvPr id="26" name="Rectangle à coins arrondis 25"/>
          <p:cNvSpPr/>
          <p:nvPr/>
        </p:nvSpPr>
        <p:spPr>
          <a:xfrm>
            <a:off x="7315200" y="3916680"/>
            <a:ext cx="4175760" cy="47244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/>
              <a:t>Controlled</a:t>
            </a:r>
            <a:r>
              <a:rPr lang="fr-FR" b="1" dirty="0"/>
              <a:t> </a:t>
            </a:r>
            <a:r>
              <a:rPr lang="fr-FR" b="1" dirty="0" err="1"/>
              <a:t>wood</a:t>
            </a:r>
            <a:endParaRPr lang="fr-FR" dirty="0"/>
          </a:p>
        </p:txBody>
      </p:sp>
      <p:cxnSp>
        <p:nvCxnSpPr>
          <p:cNvPr id="28" name="Connecteur droit avec flèche 27"/>
          <p:cNvCxnSpPr/>
          <p:nvPr/>
        </p:nvCxnSpPr>
        <p:spPr>
          <a:xfrm flipH="1">
            <a:off x="2011680" y="2773680"/>
            <a:ext cx="1097280" cy="1082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>
            <a:off x="5623560" y="2667000"/>
            <a:ext cx="15240" cy="21031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>
            <a:off x="7528560" y="2651760"/>
            <a:ext cx="1310640" cy="1188720"/>
          </a:xfrm>
          <a:prstGeom prst="straightConnector1">
            <a:avLst/>
          </a:prstGeom>
          <a:ln w="28575">
            <a:solidFill>
              <a:schemeClr val="accent4"/>
            </a:solidFill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1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Section 2 :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forestry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certification ?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5" name="Flèche droite 14"/>
          <p:cNvSpPr/>
          <p:nvPr/>
        </p:nvSpPr>
        <p:spPr>
          <a:xfrm>
            <a:off x="1280160" y="5074920"/>
            <a:ext cx="685800" cy="411480"/>
          </a:xfrm>
          <a:prstGeom prst="rightArrow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/>
          <p:cNvSpPr/>
          <p:nvPr/>
        </p:nvSpPr>
        <p:spPr>
          <a:xfrm>
            <a:off x="2286000" y="4937760"/>
            <a:ext cx="6233160" cy="105156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u="sng" dirty="0">
                <a:hlinkClick r:id="rId4"/>
              </a:rPr>
              <a:t>https://www.thinglink.com/scene/1265998577734254595</a:t>
            </a:r>
            <a:endParaRPr lang="fr-FR" dirty="0"/>
          </a:p>
          <a:p>
            <a:pPr algn="ctr"/>
            <a:endParaRPr lang="fr-FR" dirty="0"/>
          </a:p>
          <a:p>
            <a:pPr algn="ctr"/>
            <a:endParaRPr lang="fr-FR" dirty="0"/>
          </a:p>
        </p:txBody>
      </p:sp>
      <p:pic>
        <p:nvPicPr>
          <p:cNvPr id="18" name="Picture 6" descr="Résultat de recherche d'images pour &quot;logo pefc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73639" y="1459864"/>
            <a:ext cx="1508761" cy="1508761"/>
          </a:xfrm>
          <a:prstGeom prst="rect">
            <a:avLst/>
          </a:prstGeom>
          <a:noFill/>
        </p:spPr>
      </p:pic>
      <p:pic>
        <p:nvPicPr>
          <p:cNvPr id="19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18642" y="3391217"/>
            <a:ext cx="2063055" cy="1196023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/>
        </p:nvSpPr>
        <p:spPr>
          <a:xfrm>
            <a:off x="822960" y="1859280"/>
            <a:ext cx="8854440" cy="2895600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000" b="1" dirty="0">
                <a:solidFill>
                  <a:schemeClr val="tx1"/>
                </a:solidFill>
              </a:rPr>
              <a:t>Instructions for </a:t>
            </a:r>
            <a:r>
              <a:rPr lang="fr-FR" sz="2000" b="1" dirty="0" err="1">
                <a:solidFill>
                  <a:schemeClr val="tx1"/>
                </a:solidFill>
              </a:rPr>
              <a:t>this</a:t>
            </a:r>
            <a:r>
              <a:rPr lang="fr-FR" sz="2000" b="1" dirty="0">
                <a:solidFill>
                  <a:schemeClr val="tx1"/>
                </a:solidFill>
              </a:rPr>
              <a:t> section </a:t>
            </a:r>
          </a:p>
          <a:p>
            <a:pPr lvl="0"/>
            <a:r>
              <a:rPr lang="fr-FR" dirty="0">
                <a:solidFill>
                  <a:schemeClr val="tx1"/>
                </a:solidFill>
              </a:rPr>
              <a:t>In </a:t>
            </a:r>
            <a:r>
              <a:rPr lang="fr-FR" dirty="0" err="1">
                <a:solidFill>
                  <a:schemeClr val="tx1"/>
                </a:solidFill>
              </a:rPr>
              <a:t>this</a:t>
            </a:r>
            <a:r>
              <a:rPr lang="fr-FR" dirty="0">
                <a:solidFill>
                  <a:schemeClr val="tx1"/>
                </a:solidFill>
              </a:rPr>
              <a:t> section, </a:t>
            </a:r>
            <a:r>
              <a:rPr lang="fr-FR" dirty="0" err="1">
                <a:solidFill>
                  <a:schemeClr val="tx1"/>
                </a:solidFill>
              </a:rPr>
              <a:t>we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will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be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looking</a:t>
            </a:r>
            <a:r>
              <a:rPr lang="fr-FR" dirty="0">
                <a:solidFill>
                  <a:schemeClr val="tx1"/>
                </a:solidFill>
              </a:rPr>
              <a:t> at the </a:t>
            </a:r>
            <a:r>
              <a:rPr lang="fr-FR" dirty="0" err="1">
                <a:solidFill>
                  <a:schemeClr val="tx1"/>
                </a:solidFill>
              </a:rPr>
              <a:t>tendencies</a:t>
            </a:r>
            <a:r>
              <a:rPr lang="fr-FR" dirty="0">
                <a:solidFill>
                  <a:schemeClr val="tx1"/>
                </a:solidFill>
              </a:rPr>
              <a:t> in </a:t>
            </a:r>
            <a:r>
              <a:rPr lang="fr-FR" dirty="0" err="1">
                <a:solidFill>
                  <a:schemeClr val="tx1"/>
                </a:solidFill>
              </a:rPr>
              <a:t>terms</a:t>
            </a:r>
            <a:r>
              <a:rPr lang="fr-FR" dirty="0">
                <a:solidFill>
                  <a:schemeClr val="tx1"/>
                </a:solidFill>
              </a:rPr>
              <a:t> of certification.</a:t>
            </a:r>
          </a:p>
          <a:p>
            <a:pPr lvl="0"/>
            <a:endParaRPr lang="fr-FR" dirty="0">
              <a:solidFill>
                <a:schemeClr val="tx1"/>
              </a:solidFill>
            </a:endParaRPr>
          </a:p>
          <a:p>
            <a:pPr lvl="0"/>
            <a:r>
              <a:rPr lang="fr-FR" dirty="0">
                <a:solidFill>
                  <a:schemeClr val="tx1"/>
                </a:solidFill>
              </a:rPr>
              <a:t>In </a:t>
            </a:r>
            <a:r>
              <a:rPr lang="fr-FR" dirty="0" err="1">
                <a:solidFill>
                  <a:schemeClr val="tx1"/>
                </a:solidFill>
              </a:rPr>
              <a:t>order</a:t>
            </a:r>
            <a:r>
              <a:rPr lang="fr-FR" dirty="0">
                <a:solidFill>
                  <a:schemeClr val="tx1"/>
                </a:solidFill>
              </a:rPr>
              <a:t> to continue </a:t>
            </a:r>
            <a:r>
              <a:rPr lang="fr-FR" dirty="0" err="1">
                <a:solidFill>
                  <a:schemeClr val="tx1"/>
                </a:solidFill>
              </a:rPr>
              <a:t>with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this</a:t>
            </a:r>
            <a:r>
              <a:rPr lang="fr-FR" dirty="0">
                <a:solidFill>
                  <a:schemeClr val="tx1"/>
                </a:solidFill>
              </a:rPr>
              <a:t> course, </a:t>
            </a:r>
            <a:r>
              <a:rPr lang="fr-FR" dirty="0" err="1">
                <a:solidFill>
                  <a:schemeClr val="tx1"/>
                </a:solidFill>
              </a:rPr>
              <a:t>you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will</a:t>
            </a:r>
            <a:r>
              <a:rPr lang="fr-FR" dirty="0">
                <a:solidFill>
                  <a:schemeClr val="tx1"/>
                </a:solidFill>
              </a:rPr>
              <a:t> have to go back on the </a:t>
            </a:r>
            <a:r>
              <a:rPr lang="fr-FR" b="1" dirty="0" err="1">
                <a:solidFill>
                  <a:schemeClr val="tx1"/>
                </a:solidFill>
              </a:rPr>
              <a:t>Thinglink</a:t>
            </a:r>
            <a:r>
              <a:rPr lang="fr-FR" b="1" dirty="0">
                <a:solidFill>
                  <a:schemeClr val="tx1"/>
                </a:solidFill>
              </a:rPr>
              <a:t> </a:t>
            </a:r>
            <a:r>
              <a:rPr lang="fr-FR" b="1" dirty="0" err="1">
                <a:solidFill>
                  <a:schemeClr val="tx1"/>
                </a:solidFill>
              </a:rPr>
              <a:t>website</a:t>
            </a:r>
            <a:r>
              <a:rPr lang="fr-FR" b="1" dirty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chemeClr val="tx1"/>
                </a:solidFill>
              </a:rPr>
              <a:t>and click on the </a:t>
            </a:r>
            <a:r>
              <a:rPr lang="fr-FR" dirty="0" err="1">
                <a:solidFill>
                  <a:schemeClr val="tx1"/>
                </a:solidFill>
              </a:rPr>
              <a:t>link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below</a:t>
            </a:r>
            <a:r>
              <a:rPr lang="fr-FR" dirty="0">
                <a:solidFill>
                  <a:schemeClr val="tx1"/>
                </a:solidFill>
              </a:rPr>
              <a:t>, and do </a:t>
            </a:r>
            <a:r>
              <a:rPr lang="fr-FR" dirty="0" err="1">
                <a:solidFill>
                  <a:schemeClr val="tx1"/>
                </a:solidFill>
              </a:rPr>
              <a:t>just</a:t>
            </a:r>
            <a:r>
              <a:rPr lang="fr-FR" dirty="0">
                <a:solidFill>
                  <a:schemeClr val="tx1"/>
                </a:solidFill>
              </a:rPr>
              <a:t> as </a:t>
            </a:r>
            <a:r>
              <a:rPr lang="fr-FR" dirty="0" err="1">
                <a:solidFill>
                  <a:schemeClr val="tx1"/>
                </a:solidFill>
              </a:rPr>
              <a:t>you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did</a:t>
            </a:r>
            <a:r>
              <a:rPr lang="fr-FR" dirty="0">
                <a:solidFill>
                  <a:schemeClr val="tx1"/>
                </a:solidFill>
              </a:rPr>
              <a:t> in the first section.</a:t>
            </a:r>
          </a:p>
          <a:p>
            <a:pPr lvl="0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Section 2 :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forestry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certification ?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7" name="Flèche courbée vers la droite 16"/>
          <p:cNvSpPr/>
          <p:nvPr/>
        </p:nvSpPr>
        <p:spPr>
          <a:xfrm>
            <a:off x="2255520" y="3550920"/>
            <a:ext cx="609600" cy="1143000"/>
          </a:xfrm>
          <a:prstGeom prst="curved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61160" y="1920240"/>
            <a:ext cx="8717280" cy="1508760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/>
              <a:t>Congratulations! </a:t>
            </a:r>
            <a:r>
              <a:rPr lang="fr-FR" sz="2000" b="1" dirty="0" err="1"/>
              <a:t>you</a:t>
            </a:r>
            <a:r>
              <a:rPr lang="fr-FR" sz="2000" b="1" dirty="0"/>
              <a:t> have </a:t>
            </a:r>
            <a:r>
              <a:rPr lang="fr-FR" sz="2000" b="1" dirty="0" err="1"/>
              <a:t>now</a:t>
            </a:r>
            <a:r>
              <a:rPr lang="fr-FR" sz="2000" b="1" dirty="0"/>
              <a:t> </a:t>
            </a:r>
            <a:r>
              <a:rPr lang="fr-FR" sz="2000" b="1" dirty="0" err="1"/>
              <a:t>finished</a:t>
            </a:r>
            <a:r>
              <a:rPr lang="fr-FR" sz="2000" b="1" dirty="0"/>
              <a:t> the second section of </a:t>
            </a:r>
            <a:r>
              <a:rPr lang="fr-FR" sz="2000" b="1" dirty="0" err="1"/>
              <a:t>this</a:t>
            </a:r>
            <a:r>
              <a:rPr lang="fr-FR" sz="2000" b="1" dirty="0"/>
              <a:t> course !!!</a:t>
            </a:r>
          </a:p>
          <a:p>
            <a:pPr algn="ctr"/>
            <a:endParaRPr lang="fr-FR" dirty="0"/>
          </a:p>
          <a:p>
            <a:pPr algn="ctr"/>
            <a:r>
              <a:rPr lang="fr-FR" dirty="0"/>
              <a:t>To </a:t>
            </a:r>
            <a:r>
              <a:rPr lang="fr-FR" dirty="0" err="1"/>
              <a:t>evaluate</a:t>
            </a:r>
            <a:r>
              <a:rPr lang="fr-FR" dirty="0"/>
              <a:t> the </a:t>
            </a:r>
            <a:r>
              <a:rPr lang="fr-FR" dirty="0" err="1"/>
              <a:t>knowledge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have </a:t>
            </a:r>
            <a:r>
              <a:rPr lang="fr-FR" dirty="0" err="1"/>
              <a:t>just</a:t>
            </a:r>
            <a:r>
              <a:rPr lang="fr-FR" dirty="0"/>
              <a:t> </a:t>
            </a:r>
            <a:r>
              <a:rPr lang="fr-FR" dirty="0" err="1"/>
              <a:t>acquired</a:t>
            </a:r>
            <a:r>
              <a:rPr lang="fr-FR" dirty="0"/>
              <a:t>, </a:t>
            </a:r>
            <a:r>
              <a:rPr lang="fr-FR" dirty="0" err="1"/>
              <a:t>please</a:t>
            </a:r>
            <a:r>
              <a:rPr lang="fr-FR" dirty="0"/>
              <a:t> </a:t>
            </a:r>
            <a:r>
              <a:rPr lang="fr-FR" dirty="0" err="1"/>
              <a:t>fill</a:t>
            </a:r>
            <a:r>
              <a:rPr lang="fr-FR" dirty="0"/>
              <a:t> in the questionnaire </a:t>
            </a:r>
            <a:r>
              <a:rPr lang="fr-FR"/>
              <a:t>below </a:t>
            </a:r>
            <a:r>
              <a:rPr lang="fr-FR" dirty="0"/>
              <a:t>: 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3398520" y="4053840"/>
            <a:ext cx="6507480" cy="899160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u="sng" dirty="0">
                <a:hlinkClick r:id="rId3"/>
              </a:rPr>
              <a:t>https://docs.google.com/forms/d/e/1FAIpQLSeTo5zJL5yaBILaI5iQMnZNXOAHNfe42AqiU7GK7ziMmhDtFw/viewform?usp=sf_link</a:t>
            </a:r>
            <a:endParaRPr lang="fr-FR" dirty="0"/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Section 2 :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forestry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certification ?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  <p:graphicFrame>
        <p:nvGraphicFramePr>
          <p:cNvPr id="14" name="Diagramme 13"/>
          <p:cNvGraphicFramePr/>
          <p:nvPr>
            <p:extLst>
              <p:ext uri="{D42A27DB-BD31-4B8C-83A1-F6EECF244321}">
                <p14:modId xmlns:p14="http://schemas.microsoft.com/office/powerpoint/2010/main" val="1879105186"/>
              </p:ext>
            </p:extLst>
          </p:nvPr>
        </p:nvGraphicFramePr>
        <p:xfrm>
          <a:off x="1119187" y="1850707"/>
          <a:ext cx="9564053" cy="26298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Section 2 :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forestry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certification ?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1341120" y="1539240"/>
            <a:ext cx="8321040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Will of the consumer to </a:t>
            </a:r>
            <a:r>
              <a:rPr lang="fr-FR" sz="2400" dirty="0" err="1"/>
              <a:t>buy</a:t>
            </a:r>
            <a:r>
              <a:rPr lang="fr-FR" sz="2400" dirty="0"/>
              <a:t> «  clean » </a:t>
            </a:r>
            <a:r>
              <a:rPr lang="fr-FR" sz="2400" dirty="0" err="1"/>
              <a:t>wood</a:t>
            </a:r>
            <a:endParaRPr lang="fr-FR" sz="2400" dirty="0"/>
          </a:p>
        </p:txBody>
      </p:sp>
      <p:sp>
        <p:nvSpPr>
          <p:cNvPr id="54274" name="AutoShape 2" descr="https://www.csagroup.org/wp-content/uploads/Certification-NA-new-1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276" name="AutoShape 4" descr="Résultat de recherche d'images pour &quot;csa certifica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279" name="AutoShape 7" descr="Résultat de recherche d'images pour &quot;sfi certifica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282" name="AutoShape 10" descr="Résultat de recherche d'images pour &quot;atfs certifica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1341120" y="1539240"/>
            <a:ext cx="8321040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Will of the consumer to </a:t>
            </a:r>
            <a:r>
              <a:rPr lang="fr-FR" sz="2400" dirty="0" err="1"/>
              <a:t>buy</a:t>
            </a:r>
            <a:r>
              <a:rPr lang="fr-FR" sz="2400" dirty="0"/>
              <a:t> «  clean » </a:t>
            </a:r>
            <a:r>
              <a:rPr lang="fr-FR" sz="2400" dirty="0" err="1"/>
              <a:t>wood</a:t>
            </a:r>
            <a:endParaRPr lang="fr-FR" sz="2400" dirty="0"/>
          </a:p>
        </p:txBody>
      </p:sp>
      <p:sp>
        <p:nvSpPr>
          <p:cNvPr id="14" name="Flèche vers le bas 13"/>
          <p:cNvSpPr/>
          <p:nvPr/>
        </p:nvSpPr>
        <p:spPr>
          <a:xfrm>
            <a:off x="4953000" y="2270760"/>
            <a:ext cx="655320" cy="670560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712720" y="3108960"/>
            <a:ext cx="4922520" cy="830997"/>
          </a:xfrm>
          <a:prstGeom prst="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err="1"/>
              <a:t>Creation</a:t>
            </a:r>
            <a:r>
              <a:rPr lang="fr-FR" sz="2400" dirty="0"/>
              <a:t> of certification </a:t>
            </a:r>
            <a:r>
              <a:rPr lang="fr-FR" sz="2400" dirty="0" err="1"/>
              <a:t>systems</a:t>
            </a:r>
            <a:r>
              <a:rPr lang="fr-FR" sz="2400" dirty="0"/>
              <a:t> by </a:t>
            </a:r>
            <a:r>
              <a:rPr lang="fr-FR" sz="2400" dirty="0" err="1"/>
              <a:t>NGOs</a:t>
            </a:r>
            <a:endParaRPr lang="fr-FR" sz="2400" dirty="0"/>
          </a:p>
        </p:txBody>
      </p:sp>
      <p:sp>
        <p:nvSpPr>
          <p:cNvPr id="54274" name="AutoShape 2" descr="https://www.csagroup.org/wp-content/uploads/Certification-NA-new-1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276" name="AutoShape 4" descr="Résultat de recherche d'images pour &quot;csa certifica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279" name="AutoShape 7" descr="Résultat de recherche d'images pour &quot;sfi certifica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282" name="AutoShape 10" descr="Résultat de recherche d'images pour &quot;atfs certifica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1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Section 2 :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forestry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certification ?</a:t>
            </a:r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1341120" y="1539240"/>
            <a:ext cx="8321040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Will of the consumer to </a:t>
            </a:r>
            <a:r>
              <a:rPr lang="fr-FR" sz="2400" dirty="0" err="1"/>
              <a:t>buy</a:t>
            </a:r>
            <a:r>
              <a:rPr lang="fr-FR" sz="2400" dirty="0"/>
              <a:t> «  clean » </a:t>
            </a:r>
            <a:r>
              <a:rPr lang="fr-FR" sz="2400" dirty="0" err="1"/>
              <a:t>wood</a:t>
            </a:r>
            <a:endParaRPr lang="fr-FR" sz="2400" dirty="0"/>
          </a:p>
        </p:txBody>
      </p:sp>
      <p:sp>
        <p:nvSpPr>
          <p:cNvPr id="14" name="Flèche vers le bas 13"/>
          <p:cNvSpPr/>
          <p:nvPr/>
        </p:nvSpPr>
        <p:spPr>
          <a:xfrm>
            <a:off x="4953000" y="2270760"/>
            <a:ext cx="655320" cy="670560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712720" y="3108960"/>
            <a:ext cx="4922520" cy="830997"/>
          </a:xfrm>
          <a:prstGeom prst="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err="1"/>
              <a:t>Creation</a:t>
            </a:r>
            <a:r>
              <a:rPr lang="fr-FR" sz="2400" dirty="0"/>
              <a:t> of certification </a:t>
            </a:r>
            <a:r>
              <a:rPr lang="fr-FR" sz="2400" dirty="0" err="1"/>
              <a:t>systems</a:t>
            </a:r>
            <a:r>
              <a:rPr lang="fr-FR" sz="2400" dirty="0"/>
              <a:t> by </a:t>
            </a:r>
            <a:r>
              <a:rPr lang="fr-FR" sz="2400" dirty="0" err="1"/>
              <a:t>NGOs</a:t>
            </a:r>
            <a:endParaRPr lang="fr-FR" sz="2400" dirty="0"/>
          </a:p>
        </p:txBody>
      </p:sp>
      <p:sp>
        <p:nvSpPr>
          <p:cNvPr id="16" name="Flèche vers le bas 15"/>
          <p:cNvSpPr/>
          <p:nvPr/>
        </p:nvSpPr>
        <p:spPr>
          <a:xfrm rot="2945370">
            <a:off x="3322320" y="4206240"/>
            <a:ext cx="563880" cy="701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 vers le bas 16"/>
          <p:cNvSpPr/>
          <p:nvPr/>
        </p:nvSpPr>
        <p:spPr>
          <a:xfrm rot="19355843">
            <a:off x="5623560" y="4206239"/>
            <a:ext cx="563880" cy="701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Picture 6" descr="Résultat de recherche d'images pour &quot;logo pefc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5919" y="4721224"/>
            <a:ext cx="1786255" cy="1786255"/>
          </a:xfrm>
          <a:prstGeom prst="rect">
            <a:avLst/>
          </a:prstGeom>
          <a:noFill/>
        </p:spPr>
      </p:pic>
      <p:pic>
        <p:nvPicPr>
          <p:cNvPr id="19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66615" y="5128577"/>
            <a:ext cx="2465705" cy="1429453"/>
          </a:xfrm>
          <a:prstGeom prst="rect">
            <a:avLst/>
          </a:prstGeom>
          <a:noFill/>
        </p:spPr>
      </p:pic>
      <p:sp>
        <p:nvSpPr>
          <p:cNvPr id="54274" name="AutoShape 2" descr="https://www.csagroup.org/wp-content/uploads/Certification-NA-new-1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276" name="AutoShape 4" descr="Résultat de recherche d'images pour &quot;csa certifica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279" name="AutoShape 7" descr="Résultat de recherche d'images pour &quot;sfi certifica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282" name="AutoShape 10" descr="Résultat de recherche d'images pour &quot;atfs certifica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6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Section 2 :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forestry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certification ?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53835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Section 2 :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forestry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certification ?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1341120" y="1539240"/>
            <a:ext cx="8321040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Will of the consumer to </a:t>
            </a:r>
            <a:r>
              <a:rPr lang="fr-FR" sz="2400" dirty="0" err="1"/>
              <a:t>buy</a:t>
            </a:r>
            <a:r>
              <a:rPr lang="fr-FR" sz="2400" dirty="0"/>
              <a:t> «  clean » </a:t>
            </a:r>
            <a:r>
              <a:rPr lang="fr-FR" sz="2400" dirty="0" err="1"/>
              <a:t>wood</a:t>
            </a:r>
            <a:endParaRPr lang="fr-FR" sz="2400" dirty="0"/>
          </a:p>
        </p:txBody>
      </p:sp>
      <p:sp>
        <p:nvSpPr>
          <p:cNvPr id="14" name="Flèche vers le bas 13"/>
          <p:cNvSpPr/>
          <p:nvPr/>
        </p:nvSpPr>
        <p:spPr>
          <a:xfrm>
            <a:off x="4953000" y="2270760"/>
            <a:ext cx="655320" cy="670560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712720" y="3108960"/>
            <a:ext cx="4922520" cy="830997"/>
          </a:xfrm>
          <a:prstGeom prst="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err="1"/>
              <a:t>Creation</a:t>
            </a:r>
            <a:r>
              <a:rPr lang="fr-FR" sz="2400" dirty="0"/>
              <a:t> of certification </a:t>
            </a:r>
            <a:r>
              <a:rPr lang="fr-FR" sz="2400" dirty="0" err="1"/>
              <a:t>systems</a:t>
            </a:r>
            <a:r>
              <a:rPr lang="fr-FR" sz="2400" dirty="0"/>
              <a:t> by </a:t>
            </a:r>
            <a:r>
              <a:rPr lang="fr-FR" sz="2400" dirty="0" err="1"/>
              <a:t>NGOs</a:t>
            </a:r>
            <a:endParaRPr lang="fr-FR" sz="2400" dirty="0"/>
          </a:p>
        </p:txBody>
      </p:sp>
      <p:sp>
        <p:nvSpPr>
          <p:cNvPr id="16" name="Flèche vers le bas 15"/>
          <p:cNvSpPr/>
          <p:nvPr/>
        </p:nvSpPr>
        <p:spPr>
          <a:xfrm rot="2945370">
            <a:off x="3322320" y="4206240"/>
            <a:ext cx="563880" cy="701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 vers le bas 16"/>
          <p:cNvSpPr/>
          <p:nvPr/>
        </p:nvSpPr>
        <p:spPr>
          <a:xfrm rot="19355843">
            <a:off x="5623560" y="4206239"/>
            <a:ext cx="563880" cy="701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Picture 6" descr="Résultat de recherche d'images pour &quot;logo pefc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5919" y="4721224"/>
            <a:ext cx="1786255" cy="1786255"/>
          </a:xfrm>
          <a:prstGeom prst="rect">
            <a:avLst/>
          </a:prstGeom>
          <a:noFill/>
        </p:spPr>
      </p:pic>
      <p:pic>
        <p:nvPicPr>
          <p:cNvPr id="19" name="Picture 10" descr="Résultat de recherche d'images pour &quot;logo fsc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66615" y="5128577"/>
            <a:ext cx="2465705" cy="1429453"/>
          </a:xfrm>
          <a:prstGeom prst="rect">
            <a:avLst/>
          </a:prstGeom>
          <a:noFill/>
        </p:spPr>
      </p:pic>
      <p:sp>
        <p:nvSpPr>
          <p:cNvPr id="20" name="Plus 19"/>
          <p:cNvSpPr/>
          <p:nvPr/>
        </p:nvSpPr>
        <p:spPr>
          <a:xfrm>
            <a:off x="7193280" y="5029200"/>
            <a:ext cx="822960" cy="71628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274" name="AutoShape 2" descr="https://www.csagroup.org/wp-content/uploads/Certification-NA-new-1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276" name="AutoShape 4" descr="Résultat de recherche d'images pour &quot;csa certifica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5427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311765" y="3792855"/>
            <a:ext cx="1316355" cy="118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10530840" y="3048000"/>
            <a:ext cx="685800" cy="563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CSA</a:t>
            </a:r>
          </a:p>
        </p:txBody>
      </p:sp>
      <p:sp>
        <p:nvSpPr>
          <p:cNvPr id="54279" name="AutoShape 7" descr="Résultat de recherche d'images pour &quot;sfi certifica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54280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46758" y="4125278"/>
            <a:ext cx="1787842" cy="1787842"/>
          </a:xfrm>
          <a:prstGeom prst="rect">
            <a:avLst/>
          </a:prstGeom>
          <a:noFill/>
          <a:ln w="9525">
            <a:solidFill>
              <a:srgbClr val="92D050"/>
            </a:solidFill>
            <a:miter lim="800000"/>
            <a:headEnd/>
            <a:tailEnd/>
          </a:ln>
        </p:spPr>
      </p:pic>
      <p:sp>
        <p:nvSpPr>
          <p:cNvPr id="54282" name="AutoShape 10" descr="Résultat de recherche d'images pour &quot;atfs certifica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54283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165080" y="5222557"/>
            <a:ext cx="1635443" cy="1635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040" y="1"/>
            <a:ext cx="3108960" cy="886862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998773" cy="115308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9464040" y="6294120"/>
            <a:ext cx="685800" cy="563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ATFS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8854440" y="3749040"/>
            <a:ext cx="685800" cy="563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SFI</a:t>
            </a:r>
          </a:p>
        </p:txBody>
      </p:sp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13" name="Picture 2" descr="FOREST&#10;Sustainable Forest Management rules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" r="1295" b="2610"/>
          <a:stretch/>
        </p:blipFill>
        <p:spPr bwMode="auto">
          <a:xfrm>
            <a:off x="1888664" y="1535832"/>
            <a:ext cx="8124016" cy="4525095"/>
          </a:xfrm>
          <a:prstGeom prst="rect">
            <a:avLst/>
          </a:prstGeom>
          <a:noFill/>
          <a:ln>
            <a:solidFill>
              <a:schemeClr val="accent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7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Section 2 :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forestry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certification ?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02A639DA-2F20-420B-8DC4-1E4A31CAFCB0}"/>
              </a:ext>
            </a:extLst>
          </p:cNvPr>
          <p:cNvSpPr/>
          <p:nvPr/>
        </p:nvSpPr>
        <p:spPr>
          <a:xfrm>
            <a:off x="2230924" y="4054588"/>
            <a:ext cx="1379518" cy="15990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FOREST</a:t>
            </a:r>
          </a:p>
          <a:p>
            <a:pPr algn="just"/>
            <a:r>
              <a:rPr lang="fr-FR" sz="1400" dirty="0" err="1"/>
              <a:t>Sustainable</a:t>
            </a:r>
            <a:r>
              <a:rPr lang="fr-FR" sz="1400" dirty="0"/>
              <a:t> Forest Management </a:t>
            </a:r>
            <a:r>
              <a:rPr lang="fr-FR" sz="1400" dirty="0" err="1"/>
              <a:t>rules</a:t>
            </a:r>
            <a:endParaRPr lang="fr-FR" sz="1400" dirty="0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CF385ECF-720E-42EB-BB8E-42F3DF5E828B}"/>
              </a:ext>
            </a:extLst>
          </p:cNvPr>
          <p:cNvSpPr/>
          <p:nvPr/>
        </p:nvSpPr>
        <p:spPr>
          <a:xfrm>
            <a:off x="3952702" y="4054587"/>
            <a:ext cx="1501987" cy="1599093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fr-FR" sz="1400" dirty="0">
              <a:solidFill>
                <a:schemeClr val="bg1"/>
              </a:solidFill>
            </a:endParaRPr>
          </a:p>
          <a:p>
            <a:pPr algn="just"/>
            <a:r>
              <a:rPr lang="fr-FR" dirty="0">
                <a:solidFill>
                  <a:schemeClr val="bg1"/>
                </a:solidFill>
              </a:rPr>
              <a:t>EXPLOITATION</a:t>
            </a:r>
          </a:p>
          <a:p>
            <a:pPr algn="just"/>
            <a:r>
              <a:rPr lang="fr-FR" sz="1400" dirty="0" err="1">
                <a:solidFill>
                  <a:schemeClr val="bg1"/>
                </a:solidFill>
              </a:rPr>
              <a:t>Sustainable</a:t>
            </a:r>
            <a:r>
              <a:rPr lang="fr-FR" sz="1400" dirty="0">
                <a:solidFill>
                  <a:schemeClr val="bg1"/>
                </a:solidFill>
              </a:rPr>
              <a:t> Forest Management </a:t>
            </a:r>
            <a:r>
              <a:rPr lang="fr-FR" sz="1400" dirty="0" err="1">
                <a:solidFill>
                  <a:schemeClr val="bg1"/>
                </a:solidFill>
              </a:rPr>
              <a:t>rules</a:t>
            </a:r>
            <a:endParaRPr lang="fr-FR" sz="1400" dirty="0">
              <a:solidFill>
                <a:schemeClr val="bg1"/>
              </a:solidFill>
            </a:endParaRPr>
          </a:p>
          <a:p>
            <a:pPr algn="just"/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4539812C-3B51-49C6-997B-496E1D3576AB}"/>
              </a:ext>
            </a:extLst>
          </p:cNvPr>
          <p:cNvSpPr/>
          <p:nvPr/>
        </p:nvSpPr>
        <p:spPr>
          <a:xfrm>
            <a:off x="5796949" y="4042115"/>
            <a:ext cx="2050266" cy="1611566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COMMERCIALISATION &amp; PROCESSING</a:t>
            </a:r>
          </a:p>
          <a:p>
            <a:pPr algn="ctr"/>
            <a:r>
              <a:rPr lang="fr-FR" sz="1400" dirty="0"/>
              <a:t>Chain of </a:t>
            </a:r>
            <a:r>
              <a:rPr lang="fr-FR" sz="1400" dirty="0" err="1"/>
              <a:t>custody</a:t>
            </a:r>
            <a:r>
              <a:rPr lang="fr-FR" sz="1400" dirty="0"/>
              <a:t> </a:t>
            </a:r>
            <a:r>
              <a:rPr lang="fr-FR" sz="1400" dirty="0" err="1"/>
              <a:t>rules</a:t>
            </a:r>
            <a:endParaRPr lang="fr-FR" sz="1400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0AD3EC58-1570-488C-BEB0-51F8B9D57A50}"/>
              </a:ext>
            </a:extLst>
          </p:cNvPr>
          <p:cNvSpPr/>
          <p:nvPr/>
        </p:nvSpPr>
        <p:spPr>
          <a:xfrm>
            <a:off x="8189476" y="4054588"/>
            <a:ext cx="1388326" cy="15990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SELL OF THE FINISHED PRODUCT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8BDC03C6-6B3F-4A31-ACD3-006F53661322}"/>
              </a:ext>
            </a:extLst>
          </p:cNvPr>
          <p:cNvSpPr/>
          <p:nvPr/>
        </p:nvSpPr>
        <p:spPr>
          <a:xfrm>
            <a:off x="3291840" y="1904738"/>
            <a:ext cx="5552902" cy="3943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THE 4 STEPS IN PEFC CERTIFICATION</a:t>
            </a:r>
          </a:p>
        </p:txBody>
      </p:sp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332" y="1402216"/>
            <a:ext cx="8382000" cy="4619625"/>
          </a:xfrm>
          <a:prstGeom prst="rect">
            <a:avLst/>
          </a:prstGeom>
          <a:solidFill>
            <a:srgbClr val="89B723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6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Section 2 :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forestry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certification ?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231C9DBB-7EB8-4D88-9831-392FD48668B5}"/>
              </a:ext>
            </a:extLst>
          </p:cNvPr>
          <p:cNvSpPr/>
          <p:nvPr/>
        </p:nvSpPr>
        <p:spPr>
          <a:xfrm>
            <a:off x="4522124" y="1712421"/>
            <a:ext cx="3108960" cy="4987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CHAIN OF CUSTODY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F8068020-E57E-4E99-B3C5-A6D7669B70A8}"/>
              </a:ext>
            </a:extLst>
          </p:cNvPr>
          <p:cNvSpPr/>
          <p:nvPr/>
        </p:nvSpPr>
        <p:spPr>
          <a:xfrm>
            <a:off x="2477193" y="4289367"/>
            <a:ext cx="1330036" cy="864524"/>
          </a:xfrm>
          <a:prstGeom prst="roundRect">
            <a:avLst/>
          </a:prstGeom>
          <a:solidFill>
            <a:srgbClr val="89B723"/>
          </a:solidFill>
          <a:ln>
            <a:solidFill>
              <a:srgbClr val="89B7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dirty="0"/>
              <a:t>Wood </a:t>
            </a:r>
            <a:r>
              <a:rPr lang="fr-FR" dirty="0" err="1"/>
              <a:t>harvesting</a:t>
            </a:r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33C36EF2-1FEF-4094-867F-159A26FCBC1A}"/>
              </a:ext>
            </a:extLst>
          </p:cNvPr>
          <p:cNvSpPr/>
          <p:nvPr/>
        </p:nvSpPr>
        <p:spPr>
          <a:xfrm>
            <a:off x="4398818" y="4172990"/>
            <a:ext cx="1330036" cy="1257412"/>
          </a:xfrm>
          <a:prstGeom prst="roundRect">
            <a:avLst/>
          </a:prstGeom>
          <a:solidFill>
            <a:srgbClr val="89B723"/>
          </a:solidFill>
          <a:ln>
            <a:solidFill>
              <a:srgbClr val="89B7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sz="1700" dirty="0"/>
              <a:t>Monitoring of the </a:t>
            </a:r>
            <a:r>
              <a:rPr lang="fr-FR" sz="1700" dirty="0" err="1"/>
              <a:t>raw</a:t>
            </a:r>
            <a:r>
              <a:rPr lang="fr-FR" sz="1700" dirty="0"/>
              <a:t> </a:t>
            </a:r>
            <a:r>
              <a:rPr lang="fr-FR" sz="1700" dirty="0" err="1"/>
              <a:t>material</a:t>
            </a:r>
            <a:endParaRPr lang="fr-FR" sz="1700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191F7BF0-478B-4399-A4AF-54B7505650AD}"/>
              </a:ext>
            </a:extLst>
          </p:cNvPr>
          <p:cNvSpPr/>
          <p:nvPr/>
        </p:nvSpPr>
        <p:spPr>
          <a:xfrm>
            <a:off x="6388429" y="4429831"/>
            <a:ext cx="1203763" cy="583596"/>
          </a:xfrm>
          <a:prstGeom prst="roundRect">
            <a:avLst/>
          </a:prstGeom>
          <a:solidFill>
            <a:srgbClr val="89B723"/>
          </a:solidFill>
          <a:ln>
            <a:solidFill>
              <a:srgbClr val="89B7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sz="1600" dirty="0" err="1"/>
              <a:t>Processing</a:t>
            </a:r>
            <a:endParaRPr lang="fr-FR" sz="1600" dirty="0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D7A19826-60FE-41E8-896C-30AC79DCA172}"/>
              </a:ext>
            </a:extLst>
          </p:cNvPr>
          <p:cNvSpPr/>
          <p:nvPr/>
        </p:nvSpPr>
        <p:spPr>
          <a:xfrm>
            <a:off x="8275664" y="4289367"/>
            <a:ext cx="1203763" cy="985651"/>
          </a:xfrm>
          <a:prstGeom prst="roundRect">
            <a:avLst/>
          </a:prstGeom>
          <a:solidFill>
            <a:srgbClr val="89B723"/>
          </a:solidFill>
          <a:ln>
            <a:solidFill>
              <a:srgbClr val="89B7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700" dirty="0"/>
              <a:t>Commercialisation</a:t>
            </a:r>
          </a:p>
        </p:txBody>
      </p:sp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80836A7-B9F8-4649-BDB2-42010DE4B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0441" y="723676"/>
            <a:ext cx="8202382" cy="530359"/>
          </a:xfrm>
        </p:spPr>
        <p:txBody>
          <a:bodyPr>
            <a:normAutofit/>
          </a:bodyPr>
          <a:lstStyle/>
          <a:p>
            <a:pPr>
              <a:buClr>
                <a:srgbClr val="90C226"/>
              </a:buClr>
            </a:pPr>
            <a:r>
              <a:rPr lang="en-GB" dirty="0">
                <a:solidFill>
                  <a:prstClr val="black">
                    <a:lumMod val="75000"/>
                    <a:lumOff val="25000"/>
                  </a:prstClr>
                </a:solidFill>
              </a:rPr>
              <a:t>Module </a:t>
            </a:r>
            <a:r>
              <a:rPr lang="en-GB" dirty="0"/>
              <a:t>3 : Certification principles</a:t>
            </a:r>
            <a:endParaRPr lang="fr-FR" dirty="0"/>
          </a:p>
          <a:p>
            <a:pPr lvl="0">
              <a:buClr>
                <a:srgbClr val="90C226"/>
              </a:buClr>
            </a:pPr>
            <a:endParaRPr lang="fr-FR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None/>
            </a:pPr>
            <a:endParaRPr lang="fr-FR" dirty="0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431676" cy="513806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Section 2 :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3">
                    <a:lumMod val="50000"/>
                  </a:schemeClr>
                </a:solidFill>
              </a:rPr>
              <a:t>forestry</a:t>
            </a:r>
            <a:r>
              <a:rPr lang="fr-FR" sz="2400" dirty="0">
                <a:solidFill>
                  <a:schemeClr val="accent3">
                    <a:lumMod val="50000"/>
                  </a:schemeClr>
                </a:solidFill>
              </a:rPr>
              <a:t> certification ?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401" y="157195"/>
            <a:ext cx="2974991" cy="848645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8823960" y="2941320"/>
            <a:ext cx="2407920" cy="1188720"/>
          </a:xfrm>
          <a:prstGeom prst="rect">
            <a:avLst/>
          </a:prstGeom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accent3"/>
                </a:solidFill>
              </a:rPr>
              <a:t>Click on the </a:t>
            </a:r>
            <a:r>
              <a:rPr lang="fr-FR" sz="2000" b="1" dirty="0" err="1">
                <a:solidFill>
                  <a:schemeClr val="accent3"/>
                </a:solidFill>
              </a:rPr>
              <a:t>link</a:t>
            </a:r>
            <a:r>
              <a:rPr lang="fr-FR" sz="2000" b="1" dirty="0">
                <a:solidFill>
                  <a:schemeClr val="accent3"/>
                </a:solidFill>
              </a:rPr>
              <a:t> to open </a:t>
            </a:r>
            <a:r>
              <a:rPr lang="fr-FR" sz="2000" b="1" dirty="0" err="1">
                <a:solidFill>
                  <a:schemeClr val="accent3"/>
                </a:solidFill>
              </a:rPr>
              <a:t>Youtube</a:t>
            </a:r>
            <a:r>
              <a:rPr lang="fr-FR" sz="2000" b="1" dirty="0">
                <a:solidFill>
                  <a:schemeClr val="accent3"/>
                </a:solidFill>
              </a:rPr>
              <a:t> and </a:t>
            </a:r>
            <a:r>
              <a:rPr lang="fr-FR" sz="2000" b="1" dirty="0" err="1">
                <a:solidFill>
                  <a:schemeClr val="accent3"/>
                </a:solidFill>
              </a:rPr>
              <a:t>play</a:t>
            </a:r>
            <a:r>
              <a:rPr lang="fr-FR" sz="2000" b="1" dirty="0">
                <a:solidFill>
                  <a:schemeClr val="accent3"/>
                </a:solidFill>
              </a:rPr>
              <a:t> the </a:t>
            </a:r>
            <a:r>
              <a:rPr lang="fr-FR" sz="2000" b="1" dirty="0" err="1">
                <a:solidFill>
                  <a:schemeClr val="accent3"/>
                </a:solidFill>
              </a:rPr>
              <a:t>video</a:t>
            </a:r>
            <a:r>
              <a:rPr lang="fr-FR" sz="2000" b="1" dirty="0">
                <a:solidFill>
                  <a:schemeClr val="accent3"/>
                </a:solidFill>
              </a:rPr>
              <a:t> !!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60FC33F-EDCA-4EF6-8B08-01EF9C255282}"/>
              </a:ext>
            </a:extLst>
          </p:cNvPr>
          <p:cNvSpPr/>
          <p:nvPr/>
        </p:nvSpPr>
        <p:spPr>
          <a:xfrm>
            <a:off x="1787135" y="3244334"/>
            <a:ext cx="5259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hlinkClick r:id="rId5"/>
              </a:rPr>
              <a:t>https://www.youtube.com/watch?v=I_1JX4sF5so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31269</TotalTime>
  <Words>664</Words>
  <Application>Microsoft Office PowerPoint</Application>
  <PresentationFormat>Grand écran</PresentationFormat>
  <Paragraphs>129</Paragraphs>
  <Slides>19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4" baseType="lpstr">
      <vt:lpstr>Arial</vt:lpstr>
      <vt:lpstr>Calibri</vt:lpstr>
      <vt:lpstr>Trebuchet MS</vt:lpstr>
      <vt:lpstr>Wingdings 3</vt:lpstr>
      <vt:lpstr>Facette</vt:lpstr>
      <vt:lpstr>Sustainability in Forest Management &amp; Certification </vt:lpstr>
      <vt:lpstr>Présentation PowerPoint</vt:lpstr>
      <vt:lpstr>Section 2 : What is forestry certification ?</vt:lpstr>
      <vt:lpstr>Section 2 : What is forestry certification ?</vt:lpstr>
      <vt:lpstr>Section 2 : What is forestry certification ?</vt:lpstr>
      <vt:lpstr>Section 2 : What is forestry certification ?</vt:lpstr>
      <vt:lpstr>Section 2 : What is forestry certification ?</vt:lpstr>
      <vt:lpstr>Section 2 : What is forestry certification ?</vt:lpstr>
      <vt:lpstr>Section 2 : What is forestry certification ?</vt:lpstr>
      <vt:lpstr>Section 2 : What is forestry certification ?</vt:lpstr>
      <vt:lpstr>Section 2 : What is forestry certification ?</vt:lpstr>
      <vt:lpstr>Section 2 : What is forestry certification ?</vt:lpstr>
      <vt:lpstr>Section 2 : What is forestry certification ?</vt:lpstr>
      <vt:lpstr>Section 2 : What is forestry certification ?</vt:lpstr>
      <vt:lpstr>Section 2 : What is forestry certification ?</vt:lpstr>
      <vt:lpstr>Section 2 : What is forestry certification ?</vt:lpstr>
      <vt:lpstr>Section 2 : What is forestry certification ?</vt:lpstr>
      <vt:lpstr>Section 2 : What is forestry certification ?</vt:lpstr>
      <vt:lpstr>Section 2 : What is forestry certification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Sustainable Forest Managment and Certification</dc:title>
  <dc:creator>assistant assistant</dc:creator>
  <cp:lastModifiedBy>assistant assistant</cp:lastModifiedBy>
  <cp:revision>62</cp:revision>
  <dcterms:created xsi:type="dcterms:W3CDTF">2019-06-11T12:37:09Z</dcterms:created>
  <dcterms:modified xsi:type="dcterms:W3CDTF">2020-03-24T15:06:43Z</dcterms:modified>
</cp:coreProperties>
</file>